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30"/>
  </p:notesMasterIdLst>
  <p:handoutMasterIdLst>
    <p:handoutMasterId r:id="rId31"/>
  </p:handoutMasterIdLst>
  <p:sldIdLst>
    <p:sldId id="256" r:id="rId2"/>
    <p:sldId id="257" r:id="rId3"/>
    <p:sldId id="260" r:id="rId4"/>
    <p:sldId id="263" r:id="rId5"/>
    <p:sldId id="269" r:id="rId6"/>
    <p:sldId id="274" r:id="rId7"/>
    <p:sldId id="270" r:id="rId8"/>
    <p:sldId id="265" r:id="rId9"/>
    <p:sldId id="273" r:id="rId10"/>
    <p:sldId id="272" r:id="rId11"/>
    <p:sldId id="276" r:id="rId12"/>
    <p:sldId id="275" r:id="rId13"/>
    <p:sldId id="297" r:id="rId14"/>
    <p:sldId id="298" r:id="rId15"/>
    <p:sldId id="284" r:id="rId16"/>
    <p:sldId id="295" r:id="rId17"/>
    <p:sldId id="285" r:id="rId18"/>
    <p:sldId id="289" r:id="rId19"/>
    <p:sldId id="290" r:id="rId20"/>
    <p:sldId id="291" r:id="rId21"/>
    <p:sldId id="292" r:id="rId22"/>
    <p:sldId id="293" r:id="rId23"/>
    <p:sldId id="294" r:id="rId24"/>
    <p:sldId id="296" r:id="rId25"/>
    <p:sldId id="286" r:id="rId26"/>
    <p:sldId id="287" r:id="rId27"/>
    <p:sldId id="288" r:id="rId28"/>
    <p:sldId id="27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F81066-F676-4DE2-889E-ABD4C656BCE1}">
          <p14:sldIdLst/>
        </p14:section>
        <p14:section name="Untitled Section" id="{5E5C6A78-A84E-477D-95DA-1451DE7653A5}">
          <p14:sldIdLst>
            <p14:sldId id="256"/>
            <p14:sldId id="257"/>
            <p14:sldId id="260"/>
            <p14:sldId id="263"/>
            <p14:sldId id="269"/>
            <p14:sldId id="274"/>
            <p14:sldId id="270"/>
            <p14:sldId id="265"/>
            <p14:sldId id="273"/>
            <p14:sldId id="272"/>
            <p14:sldId id="276"/>
            <p14:sldId id="275"/>
            <p14:sldId id="297"/>
            <p14:sldId id="298"/>
            <p14:sldId id="284"/>
            <p14:sldId id="295"/>
            <p14:sldId id="285"/>
            <p14:sldId id="289"/>
            <p14:sldId id="290"/>
            <p14:sldId id="291"/>
            <p14:sldId id="292"/>
            <p14:sldId id="293"/>
            <p14:sldId id="294"/>
            <p14:sldId id="296"/>
            <p14:sldId id="286"/>
            <p14:sldId id="287"/>
            <p14:sldId id="288"/>
            <p14:sldId id="27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pi Doshi" initials="GD" lastIdx="1" clrIdx="0">
    <p:extLst>
      <p:ext uri="{19B8F6BF-5375-455C-9EA6-DF929625EA0E}">
        <p15:presenceInfo xmlns:p15="http://schemas.microsoft.com/office/powerpoint/2012/main" userId="2ec8eefcf25230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93720" autoAdjust="0"/>
  </p:normalViewPr>
  <p:slideViewPr>
    <p:cSldViewPr snapToGrid="0">
      <p:cViewPr varScale="1">
        <p:scale>
          <a:sx n="101" d="100"/>
          <a:sy n="101" d="100"/>
        </p:scale>
        <p:origin x="920"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5BC40-3BE8-5BE3-7167-C9BD907D05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8FC915-7AED-B0DF-77E5-B9379EC1E9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E3E26D-A54A-A04E-92C7-B1EA1FF21851}" type="datetimeFigureOut">
              <a:rPr lang="en-US" smtClean="0"/>
              <a:t>12/14/24</a:t>
            </a:fld>
            <a:endParaRPr lang="en-US"/>
          </a:p>
        </p:txBody>
      </p:sp>
      <p:sp>
        <p:nvSpPr>
          <p:cNvPr id="4" name="Footer Placeholder 3">
            <a:extLst>
              <a:ext uri="{FF2B5EF4-FFF2-40B4-BE49-F238E27FC236}">
                <a16:creationId xmlns:a16="http://schemas.microsoft.com/office/drawing/2014/main" id="{D354E38A-16A0-50F5-CFE0-B5654BDCB6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81BF4D-20B0-026E-F4CA-A619D79E76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477D4E-B513-A043-B2E4-B4D2EAFB16C2}" type="slidenum">
              <a:rPr lang="en-US" smtClean="0"/>
              <a:t>‹#›</a:t>
            </a:fld>
            <a:endParaRPr lang="en-US"/>
          </a:p>
        </p:txBody>
      </p:sp>
    </p:spTree>
    <p:extLst>
      <p:ext uri="{BB962C8B-B14F-4D97-AF65-F5344CB8AC3E}">
        <p14:creationId xmlns:p14="http://schemas.microsoft.com/office/powerpoint/2010/main" val="136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A191C-5F11-1C4B-9C42-1BA7D50D63BA}" type="datetimeFigureOut">
              <a:rPr lang="en-US" smtClean="0"/>
              <a:t>12/14/24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BB75C-BE05-1641-BF16-A9A5532A0375}" type="slidenum">
              <a:rPr lang="en-US" smtClean="0"/>
              <a:t>‹#›</a:t>
            </a:fld>
            <a:endParaRPr lang="en-US"/>
          </a:p>
        </p:txBody>
      </p:sp>
    </p:spTree>
    <p:extLst>
      <p:ext uri="{BB962C8B-B14F-4D97-AF65-F5344CB8AC3E}">
        <p14:creationId xmlns:p14="http://schemas.microsoft.com/office/powerpoint/2010/main" val="107304269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1551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254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1137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251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3718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C71CD0-F46D-5D4E-88BB-A9BC447D58E6}"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35411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C7C87-5223-7F47-B120-3A32251E987D}"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6962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122BDB-048F-174B-AB57-2E1535460594}"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595373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9E5993-B16E-734F-B72B-0139535CD5E7}" type="datetime1">
              <a:rPr lang="en-IN" smtClean="0"/>
              <a:t>14/12/24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8363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C85050-730F-1742-BDCE-2F367D0531FA}" type="datetime1">
              <a:rPr lang="en-IN" smtClean="0"/>
              <a:t>14/12/24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04841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E952D7-88CC-714B-BF0F-125285DD8F3F}" type="datetime1">
              <a:rPr lang="en-IN" smtClean="0"/>
              <a:t>14/12/24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1533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6DDB7-5872-6D41-8734-8EBC82F25197}" type="datetime1">
              <a:rPr lang="en-IN" smtClean="0"/>
              <a:t>14/12/24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89227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F2CF4-C37D-014B-A68A-D5FD231CFDA2}" type="datetime1">
              <a:rPr lang="en-IN" smtClean="0"/>
              <a:t>14/12/24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729407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
        <p:nvSpPr>
          <p:cNvPr id="5" name="Date Placeholder 4"/>
          <p:cNvSpPr>
            <a:spLocks noGrp="1"/>
          </p:cNvSpPr>
          <p:nvPr>
            <p:ph type="dt" sz="half" idx="10"/>
          </p:nvPr>
        </p:nvSpPr>
        <p:spPr/>
        <p:txBody>
          <a:bodyPr/>
          <a:lstStyle/>
          <a:p>
            <a:fld id="{7E3555B2-398D-AA41-A0B8-6E21CDFDE3CF}" type="datetime1">
              <a:rPr lang="en-IN" smtClean="0"/>
              <a:t>14/12/24</a:t>
            </a:fld>
            <a:endParaRPr lang="en-IN"/>
          </a:p>
        </p:txBody>
      </p:sp>
    </p:spTree>
    <p:extLst>
      <p:ext uri="{BB962C8B-B14F-4D97-AF65-F5344CB8AC3E}">
        <p14:creationId xmlns:p14="http://schemas.microsoft.com/office/powerpoint/2010/main" val="41705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375CF-8D12-D040-87EE-120E24EE52B2}"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95956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C5B2B-E4CC-F249-A8FF-E105B4ADC12D}"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49941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8F24AF-D497-DD4B-ADCC-4313CB08C4F3}"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5765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F094F3-AA39-6647-AEB2-BAF21BFE6399}"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3634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C9490-077C-9F4B-AC57-701BFC1DA434}"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12499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B814F-683D-9640-AEFE-0C686C12937F}"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892990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193AF-C666-514F-9D4F-89FECA8B3D4E}" type="datetime1">
              <a:rPr lang="en-IN" smtClean="0"/>
              <a:t>14/12/24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9596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A0D373-CD35-B147-B6CC-68CDE9DF28BE}" type="datetime1">
              <a:rPr lang="en-IN" smtClean="0"/>
              <a:t>14/12/24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908A19C-4CFF-4905-BE0B-218A1407765A}" type="slidenum">
              <a:rPr lang="en-IN" smtClean="0"/>
              <a:t>‹#›</a:t>
            </a:fld>
            <a:endParaRPr lang="en-IN"/>
          </a:p>
        </p:txBody>
      </p:sp>
    </p:spTree>
    <p:extLst>
      <p:ext uri="{BB962C8B-B14F-4D97-AF65-F5344CB8AC3E}">
        <p14:creationId xmlns:p14="http://schemas.microsoft.com/office/powerpoint/2010/main" val="53818234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hirag@nynex.in" TargetMode="External"/><Relationship Id="rId2" Type="http://schemas.openxmlformats.org/officeDocument/2006/relationships/hyperlink" Target="mailto:gopi@nynex.in" TargetMode="External"/><Relationship Id="rId1" Type="http://schemas.openxmlformats.org/officeDocument/2006/relationships/slideLayout" Target="../slideLayouts/slideLayout2.xml"/><Relationship Id="rId4" Type="http://schemas.openxmlformats.org/officeDocument/2006/relationships/hyperlink" Target="mailto:rakeshkadam@nynexfinserv.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EC0D17-68F9-966E-3177-62D12174F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247" y="775998"/>
            <a:ext cx="5140007" cy="5140007"/>
          </a:xfrm>
          <a:prstGeom prst="rect">
            <a:avLst/>
          </a:prstGeom>
        </p:spPr>
      </p:pic>
      <p:sp>
        <p:nvSpPr>
          <p:cNvPr id="2" name="Title 1">
            <a:extLst>
              <a:ext uri="{FF2B5EF4-FFF2-40B4-BE49-F238E27FC236}">
                <a16:creationId xmlns:a16="http://schemas.microsoft.com/office/drawing/2014/main" id="{0D3B86B5-3C87-6E9C-E3CF-A07F4602AA38}"/>
              </a:ext>
            </a:extLst>
          </p:cNvPr>
          <p:cNvSpPr>
            <a:spLocks noGrp="1"/>
          </p:cNvSpPr>
          <p:nvPr>
            <p:ph type="ctrTitle"/>
          </p:nvPr>
        </p:nvSpPr>
        <p:spPr>
          <a:xfrm>
            <a:off x="618155" y="758138"/>
            <a:ext cx="9841154" cy="2018236"/>
          </a:xfrm>
        </p:spPr>
        <p:txBody>
          <a:bodyPr anchor="ctr">
            <a:normAutofit/>
          </a:bodyPr>
          <a:lstStyle/>
          <a:p>
            <a:pPr algn="ctr"/>
            <a:r>
              <a:rPr lang="en-US" sz="6000" b="1" dirty="0">
                <a:latin typeface="Calibri" panose="020F0502020204030204" pitchFamily="34" charset="0"/>
                <a:cs typeface="Calibri" panose="020F0502020204030204" pitchFamily="34" charset="0"/>
              </a:rPr>
              <a:t>NYNEX FINSERV </a:t>
            </a:r>
            <a:endParaRPr lang="en-IN" sz="60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98378C5-483D-C24A-64EA-BBCF4BCDE028}"/>
              </a:ext>
            </a:extLst>
          </p:cNvPr>
          <p:cNvSpPr txBox="1"/>
          <p:nvPr/>
        </p:nvSpPr>
        <p:spPr>
          <a:xfrm>
            <a:off x="1410008" y="5149035"/>
            <a:ext cx="8566483" cy="784830"/>
          </a:xfrm>
          <a:prstGeom prst="rect">
            <a:avLst/>
          </a:prstGeom>
        </p:spPr>
        <p:txBody>
          <a:bodyPr vert="horz" lIns="91440" tIns="45720" rIns="91440" bIns="45720" rtlCol="0" anchor="ctr">
            <a:normAutofit/>
          </a:bodyPr>
          <a:lstStyle>
            <a:lvl1pPr algn="just">
              <a:spcBef>
                <a:spcPct val="0"/>
              </a:spcBef>
              <a:buNone/>
              <a:defRPr sz="4500" b="1">
                <a:solidFill>
                  <a:schemeClr val="accent1"/>
                </a:solidFill>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en-US" sz="3000" dirty="0">
                <a:latin typeface="Calibri" panose="020F0502020204030204" pitchFamily="34" charset="0"/>
                <a:cs typeface="Calibri" panose="020F0502020204030204" pitchFamily="34" charset="0"/>
              </a:rPr>
              <a:t>Your key to Financial Freedom</a:t>
            </a:r>
            <a:endParaRPr lang="en-IN"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202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0FB7-000F-7FA8-D202-42B8311E50F5}"/>
              </a:ext>
            </a:extLst>
          </p:cNvPr>
          <p:cNvSpPr>
            <a:spLocks noGrp="1"/>
          </p:cNvSpPr>
          <p:nvPr>
            <p:ph type="title"/>
          </p:nvPr>
        </p:nvSpPr>
        <p:spPr>
          <a:xfrm>
            <a:off x="720000" y="180000"/>
            <a:ext cx="10515600" cy="1325563"/>
          </a:xfrm>
        </p:spPr>
        <p:txBody>
          <a:bodyPr anchor="ctr">
            <a:normAutofit/>
          </a:bodyPr>
          <a:lstStyle/>
          <a:p>
            <a:pPr algn="just"/>
            <a:r>
              <a:rPr lang="en-US" sz="2800" dirty="0">
                <a:latin typeface="Calibri" panose="020F0502020204030204" pitchFamily="34" charset="0"/>
                <a:cs typeface="Calibri" panose="020F0502020204030204" pitchFamily="34" charset="0"/>
              </a:rPr>
              <a:t>Our Mission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3A9A5E6-A48D-02E5-A89B-F4E590B890AA}"/>
              </a:ext>
            </a:extLst>
          </p:cNvPr>
          <p:cNvSpPr>
            <a:spLocks noGrp="1"/>
          </p:cNvSpPr>
          <p:nvPr>
            <p:ph idx="1"/>
          </p:nvPr>
        </p:nvSpPr>
        <p:spPr>
          <a:xfrm>
            <a:off x="720000" y="1505563"/>
            <a:ext cx="8596668" cy="4460604"/>
          </a:xfrm>
        </p:spPr>
        <p:txBody>
          <a:bodyPr>
            <a:noAutofit/>
          </a:bodyPr>
          <a:lstStyle/>
          <a:p>
            <a:pPr algn="just"/>
            <a:r>
              <a:rPr lang="en-IN" sz="1100" i="0" dirty="0">
                <a:solidFill>
                  <a:srgbClr val="202124"/>
                </a:solidFill>
                <a:effectLst/>
                <a:latin typeface="Calibri" panose="020F0502020204030204" pitchFamily="34" charset="0"/>
                <a:cs typeface="Calibri" panose="020F0502020204030204" pitchFamily="34" charset="0"/>
              </a:rPr>
              <a:t>To partner with Clients</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For long-term relationships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By offering t</a:t>
            </a:r>
            <a:r>
              <a:rPr lang="en-IN" sz="1100" i="0" dirty="0">
                <a:solidFill>
                  <a:srgbClr val="202124"/>
                </a:solidFill>
                <a:effectLst/>
                <a:latin typeface="Calibri" panose="020F0502020204030204" pitchFamily="34" charset="0"/>
                <a:cs typeface="Calibri" panose="020F0502020204030204" pitchFamily="34" charset="0"/>
              </a:rPr>
              <a:t>rusted financial investment recommendations </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Strive to provide financial freedom by delivering tailored objective advice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D</a:t>
            </a:r>
            <a:r>
              <a:rPr lang="en-IN" sz="1100" i="0" dirty="0">
                <a:solidFill>
                  <a:srgbClr val="202124"/>
                </a:solidFill>
                <a:effectLst/>
                <a:latin typeface="Calibri" panose="020F0502020204030204" pitchFamily="34" charset="0"/>
                <a:cs typeface="Calibri" panose="020F0502020204030204" pitchFamily="34" charset="0"/>
              </a:rPr>
              <a:t>esigned to give clients the confidence to pursue their own passion, dreams and talents</a:t>
            </a:r>
            <a:endParaRPr lang="en-IN" sz="1100" dirty="0">
              <a:latin typeface="Calibri" panose="020F0502020204030204" pitchFamily="34" charset="0"/>
              <a:cs typeface="Calibri" panose="020F0502020204030204" pitchFamily="34" charset="0"/>
            </a:endParaRPr>
          </a:p>
          <a:p>
            <a:pPr marL="0" indent="0">
              <a:buNone/>
            </a:pPr>
            <a:endParaRPr lang="en-IN" sz="11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DAD13E09-EFD9-F8B3-A206-A94B2A86436F}"/>
              </a:ext>
            </a:extLst>
          </p:cNvPr>
          <p:cNvSpPr>
            <a:spLocks noGrp="1"/>
          </p:cNvSpPr>
          <p:nvPr>
            <p:ph type="sldNum" sz="quarter" idx="12"/>
          </p:nvPr>
        </p:nvSpPr>
        <p:spPr/>
        <p:txBody>
          <a:bodyPr/>
          <a:lstStyle/>
          <a:p>
            <a:fld id="{8908A19C-4CFF-4905-BE0B-218A1407765A}" type="slidenum">
              <a:rPr lang="en-IN" smtClean="0"/>
              <a:t>2</a:t>
            </a:fld>
            <a:endParaRPr lang="en-IN"/>
          </a:p>
        </p:txBody>
      </p:sp>
    </p:spTree>
    <p:extLst>
      <p:ext uri="{BB962C8B-B14F-4D97-AF65-F5344CB8AC3E}">
        <p14:creationId xmlns:p14="http://schemas.microsoft.com/office/powerpoint/2010/main" val="413181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005B-A715-2428-0401-128304F69F53}"/>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Our Vision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97DA291-0E7D-60EB-CE5B-18E4968D0360}"/>
              </a:ext>
            </a:extLst>
          </p:cNvPr>
          <p:cNvSpPr>
            <a:spLocks noGrp="1"/>
          </p:cNvSpPr>
          <p:nvPr>
            <p:ph idx="1"/>
          </p:nvPr>
        </p:nvSpPr>
        <p:spPr>
          <a:xfrm>
            <a:off x="720000" y="1500800"/>
            <a:ext cx="8596668" cy="3880773"/>
          </a:xfrm>
        </p:spPr>
        <p:txBody>
          <a:bodyPr anchor="t" anchorCtr="0">
            <a:normAutofit/>
          </a:bodyPr>
          <a:lstStyle/>
          <a:p>
            <a:pPr algn="just"/>
            <a:r>
              <a:rPr lang="en-IN" sz="1100" b="0" i="0" dirty="0">
                <a:solidFill>
                  <a:srgbClr val="666666"/>
                </a:solidFill>
                <a:effectLst/>
                <a:latin typeface="Calibri" panose="020F0502020204030204" pitchFamily="34" charset="0"/>
                <a:cs typeface="Calibri" panose="020F0502020204030204" pitchFamily="34" charset="0"/>
              </a:rPr>
              <a:t>Our vision is to help clients feel confident about their future and pursue their financial goals. Through our comprehensive approach, we develop customized financial and retirement strategies that address your short and long-term needs. We are independent advisors, meaning that our recommendations are always in the best interests of our clients and their needs are at the core of everything we do.</a:t>
            </a:r>
          </a:p>
          <a:p>
            <a:pPr marL="0" indent="0" algn="just">
              <a:buNone/>
            </a:pPr>
            <a:endParaRPr lang="en-IN" sz="1100" b="0" i="0" dirty="0">
              <a:solidFill>
                <a:srgbClr val="666666"/>
              </a:solidFill>
              <a:effectLst/>
              <a:latin typeface="Calibri" panose="020F0502020204030204" pitchFamily="34" charset="0"/>
              <a:cs typeface="Calibri" panose="020F0502020204030204" pitchFamily="34" charset="0"/>
            </a:endParaRPr>
          </a:p>
          <a:p>
            <a:pPr algn="just"/>
            <a:r>
              <a:rPr lang="en-IN" sz="1100" b="0" i="0" dirty="0">
                <a:solidFill>
                  <a:srgbClr val="666666"/>
                </a:solidFill>
                <a:effectLst/>
                <a:latin typeface="Calibri" panose="020F0502020204030204" pitchFamily="34" charset="0"/>
                <a:cs typeface="Calibri" panose="020F0502020204030204" pitchFamily="34" charset="0"/>
              </a:rPr>
              <a:t>Together, we hope to grow multi-generationally and go above and beyond for your needs.</a:t>
            </a:r>
          </a:p>
        </p:txBody>
      </p:sp>
      <p:sp>
        <p:nvSpPr>
          <p:cNvPr id="6" name="Slide Number Placeholder 5">
            <a:extLst>
              <a:ext uri="{FF2B5EF4-FFF2-40B4-BE49-F238E27FC236}">
                <a16:creationId xmlns:a16="http://schemas.microsoft.com/office/drawing/2014/main" id="{E945F436-ED1B-EF65-8DC0-C9472721865B}"/>
              </a:ext>
            </a:extLst>
          </p:cNvPr>
          <p:cNvSpPr>
            <a:spLocks noGrp="1"/>
          </p:cNvSpPr>
          <p:nvPr>
            <p:ph type="sldNum" sz="quarter" idx="12"/>
          </p:nvPr>
        </p:nvSpPr>
        <p:spPr/>
        <p:txBody>
          <a:bodyPr/>
          <a:lstStyle/>
          <a:p>
            <a:fld id="{8908A19C-4CFF-4905-BE0B-218A1407765A}" type="slidenum">
              <a:rPr lang="en-IN" smtClean="0"/>
              <a:t>3</a:t>
            </a:fld>
            <a:endParaRPr lang="en-IN"/>
          </a:p>
        </p:txBody>
      </p:sp>
    </p:spTree>
    <p:extLst>
      <p:ext uri="{BB962C8B-B14F-4D97-AF65-F5344CB8AC3E}">
        <p14:creationId xmlns:p14="http://schemas.microsoft.com/office/powerpoint/2010/main" val="221680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2428-A5A7-66C9-5FB9-74BC0BAC2421}"/>
              </a:ext>
            </a:extLst>
          </p:cNvPr>
          <p:cNvSpPr>
            <a:spLocks noGrp="1"/>
          </p:cNvSpPr>
          <p:nvPr>
            <p:ph type="title"/>
          </p:nvPr>
        </p:nvSpPr>
        <p:spPr>
          <a:xfrm>
            <a:off x="720000" y="179999"/>
            <a:ext cx="8596668" cy="1077921"/>
          </a:xfrm>
        </p:spPr>
        <p:txBody>
          <a:bodyPr anchor="ctr" anchorCtr="0">
            <a:normAutofit/>
          </a:bodyPr>
          <a:lstStyle/>
          <a:p>
            <a:r>
              <a:rPr lang="en-US" sz="2800" dirty="0">
                <a:latin typeface="Calibri" panose="020F0502020204030204" pitchFamily="34" charset="0"/>
                <a:cs typeface="Calibri" panose="020F0502020204030204" pitchFamily="34" charset="0"/>
              </a:rPr>
              <a:t>Core Values</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D0E67BE-2175-09CF-F0FC-F4431041ABB3}"/>
              </a:ext>
            </a:extLst>
          </p:cNvPr>
          <p:cNvSpPr>
            <a:spLocks noGrp="1"/>
          </p:cNvSpPr>
          <p:nvPr>
            <p:ph idx="1"/>
          </p:nvPr>
        </p:nvSpPr>
        <p:spPr>
          <a:xfrm>
            <a:off x="720000" y="1380900"/>
            <a:ext cx="8596668" cy="3800079"/>
          </a:xfrm>
        </p:spPr>
        <p:txBody>
          <a:bodyPr anchor="t" anchorCtr="0">
            <a:normAutofit/>
          </a:bodyPr>
          <a:lstStyle/>
          <a:p>
            <a:pPr algn="just"/>
            <a:r>
              <a:rPr lang="en-IN" sz="1100" i="0" dirty="0">
                <a:effectLst/>
                <a:latin typeface="Calibri" panose="020F0502020204030204" pitchFamily="34" charset="0"/>
                <a:cs typeface="Calibri" panose="020F0502020204030204" pitchFamily="34" charset="0"/>
              </a:rPr>
              <a:t>At Nynex </a:t>
            </a:r>
            <a:r>
              <a:rPr lang="en-IN" sz="1100" i="0" dirty="0" err="1">
                <a:effectLst/>
                <a:latin typeface="Calibri" panose="020F0502020204030204" pitchFamily="34" charset="0"/>
                <a:cs typeface="Calibri" panose="020F0502020204030204" pitchFamily="34" charset="0"/>
              </a:rPr>
              <a:t>Finserv</a:t>
            </a:r>
            <a:r>
              <a:rPr lang="en-IN" sz="1100" i="0" dirty="0">
                <a:effectLst/>
                <a:latin typeface="Calibri" panose="020F0502020204030204" pitchFamily="34" charset="0"/>
                <a:cs typeface="Calibri" panose="020F0502020204030204" pitchFamily="34" charset="0"/>
              </a:rPr>
              <a:t>, we recognize the significant duty we owe to our clients. We take pride in providing our clients with financial security and peace of mind during times of mounting concern and uncertainty. It is our pleasure to assist our clients in meeting their day-to-day financial challenges as well as their long-term goals. Our Core Values reflect how we want to care for our clients. The founding principles are</a:t>
            </a:r>
            <a:r>
              <a:rPr lang="en-IN" sz="1100" dirty="0">
                <a:latin typeface="Calibri" panose="020F0502020204030204" pitchFamily="34" charset="0"/>
                <a:cs typeface="Calibri" panose="020F0502020204030204" pitchFamily="34" charset="0"/>
              </a:rPr>
              <a:t> –</a:t>
            </a:r>
            <a:endParaRPr lang="en-IN" sz="1100" i="0" dirty="0">
              <a:effectLst/>
              <a:latin typeface="Calibri" panose="020F0502020204030204" pitchFamily="34" charset="0"/>
              <a:cs typeface="Calibri" panose="020F0502020204030204" pitchFamily="34" charset="0"/>
            </a:endParaRPr>
          </a:p>
          <a:p>
            <a:pPr algn="just"/>
            <a:r>
              <a:rPr lang="en-IN" sz="1100" b="1" i="0" dirty="0">
                <a:effectLst/>
                <a:latin typeface="Calibri" panose="020F0502020204030204" pitchFamily="34" charset="0"/>
                <a:cs typeface="Calibri" panose="020F0502020204030204" pitchFamily="34" charset="0"/>
              </a:rPr>
              <a:t>Integrity:</a:t>
            </a:r>
            <a:r>
              <a:rPr lang="en-IN" sz="1100" b="0" i="0" dirty="0">
                <a:effectLst/>
                <a:latin typeface="Calibri" panose="020F0502020204030204" pitchFamily="34" charset="0"/>
                <a:cs typeface="Calibri" panose="020F0502020204030204" pitchFamily="34" charset="0"/>
              </a:rPr>
              <a:t> Provide professional services with integrity.</a:t>
            </a:r>
          </a:p>
          <a:p>
            <a:pPr algn="just"/>
            <a:r>
              <a:rPr lang="en-IN" sz="1100" b="1" i="0" dirty="0">
                <a:effectLst/>
                <a:latin typeface="Calibri" panose="020F0502020204030204" pitchFamily="34" charset="0"/>
                <a:cs typeface="Calibri" panose="020F0502020204030204" pitchFamily="34" charset="0"/>
              </a:rPr>
              <a:t>Objectivity:</a:t>
            </a:r>
            <a:r>
              <a:rPr lang="en-IN" sz="1100" b="0" i="0" dirty="0">
                <a:effectLst/>
                <a:latin typeface="Calibri" panose="020F0502020204030204" pitchFamily="34" charset="0"/>
                <a:cs typeface="Calibri" panose="020F0502020204030204" pitchFamily="34" charset="0"/>
              </a:rPr>
              <a:t> Provide professional services objectively.</a:t>
            </a:r>
          </a:p>
          <a:p>
            <a:pPr algn="just"/>
            <a:r>
              <a:rPr lang="en-IN" sz="1100" b="1" i="0" dirty="0">
                <a:effectLst/>
                <a:latin typeface="Calibri" panose="020F0502020204030204" pitchFamily="34" charset="0"/>
                <a:cs typeface="Calibri" panose="020F0502020204030204" pitchFamily="34" charset="0"/>
              </a:rPr>
              <a:t>Competence:</a:t>
            </a:r>
            <a:r>
              <a:rPr lang="en-IN" sz="1100" b="0" i="0" dirty="0">
                <a:effectLst/>
                <a:latin typeface="Calibri" panose="020F0502020204030204" pitchFamily="34" charset="0"/>
                <a:cs typeface="Calibri" panose="020F0502020204030204" pitchFamily="34" charset="0"/>
              </a:rPr>
              <a:t> Maintain the knowledge and skill necessary to provide professional services competently.</a:t>
            </a:r>
          </a:p>
          <a:p>
            <a:pPr algn="just"/>
            <a:r>
              <a:rPr lang="en-IN" sz="1100" b="1" i="0" dirty="0">
                <a:effectLst/>
                <a:latin typeface="Calibri" panose="020F0502020204030204" pitchFamily="34" charset="0"/>
                <a:cs typeface="Calibri" panose="020F0502020204030204" pitchFamily="34" charset="0"/>
              </a:rPr>
              <a:t>Fairness:</a:t>
            </a:r>
            <a:r>
              <a:rPr lang="en-IN" sz="1100" b="0" i="0" dirty="0">
                <a:effectLst/>
                <a:latin typeface="Calibri" panose="020F0502020204030204" pitchFamily="34" charset="0"/>
                <a:cs typeface="Calibri" panose="020F0502020204030204" pitchFamily="34" charset="0"/>
              </a:rPr>
              <a:t> Be fair and reasonable in all professional relationships. Disclose conflicts of interest.</a:t>
            </a:r>
          </a:p>
          <a:p>
            <a:pPr algn="just"/>
            <a:r>
              <a:rPr lang="en-IN" sz="1100" b="1" i="0" dirty="0">
                <a:effectLst/>
                <a:latin typeface="Calibri" panose="020F0502020204030204" pitchFamily="34" charset="0"/>
                <a:cs typeface="Calibri" panose="020F0502020204030204" pitchFamily="34" charset="0"/>
              </a:rPr>
              <a:t>Confidentiality:</a:t>
            </a:r>
            <a:r>
              <a:rPr lang="en-IN" sz="1100" b="0" i="0" dirty="0">
                <a:effectLst/>
                <a:latin typeface="Calibri" panose="020F0502020204030204" pitchFamily="34" charset="0"/>
                <a:cs typeface="Calibri" panose="020F0502020204030204" pitchFamily="34" charset="0"/>
              </a:rPr>
              <a:t> Protect the confidentiality of all client information.</a:t>
            </a:r>
          </a:p>
          <a:p>
            <a:pPr algn="just"/>
            <a:r>
              <a:rPr lang="en-IN" sz="1100" b="1" i="0" dirty="0">
                <a:effectLst/>
                <a:latin typeface="Calibri" panose="020F0502020204030204" pitchFamily="34" charset="0"/>
                <a:cs typeface="Calibri" panose="020F0502020204030204" pitchFamily="34" charset="0"/>
              </a:rPr>
              <a:t>Professionalism:</a:t>
            </a:r>
            <a:r>
              <a:rPr lang="en-IN" sz="1100" b="0" i="0" dirty="0">
                <a:effectLst/>
                <a:latin typeface="Calibri" panose="020F0502020204030204" pitchFamily="34" charset="0"/>
                <a:cs typeface="Calibri" panose="020F0502020204030204" pitchFamily="34" charset="0"/>
              </a:rPr>
              <a:t> Act in a manner that demonstrates exemplary professional conduct.</a:t>
            </a:r>
          </a:p>
          <a:p>
            <a:pPr algn="just"/>
            <a:r>
              <a:rPr lang="en-IN" sz="1100" b="1" i="0" dirty="0">
                <a:effectLst/>
                <a:latin typeface="Calibri" panose="020F0502020204030204" pitchFamily="34" charset="0"/>
                <a:cs typeface="Calibri" panose="020F0502020204030204" pitchFamily="34" charset="0"/>
              </a:rPr>
              <a:t>Communication:</a:t>
            </a:r>
            <a:r>
              <a:rPr lang="en-IN" sz="1100" b="0" i="0" dirty="0">
                <a:effectLst/>
                <a:latin typeface="Calibri" panose="020F0502020204030204" pitchFamily="34" charset="0"/>
                <a:cs typeface="Calibri" panose="020F0502020204030204" pitchFamily="34" charset="0"/>
              </a:rPr>
              <a:t> Consistent communication and engagement between us and our clients creates an informed relationship.</a:t>
            </a:r>
          </a:p>
          <a:p>
            <a:pPr algn="just"/>
            <a:endParaRPr lang="en-IN"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4FDA7FF-EF56-DA2C-8054-7A09BB69AAB7}"/>
              </a:ext>
            </a:extLst>
          </p:cNvPr>
          <p:cNvSpPr>
            <a:spLocks noGrp="1"/>
          </p:cNvSpPr>
          <p:nvPr>
            <p:ph type="sldNum" sz="quarter" idx="12"/>
          </p:nvPr>
        </p:nvSpPr>
        <p:spPr/>
        <p:txBody>
          <a:bodyPr/>
          <a:lstStyle/>
          <a:p>
            <a:fld id="{8908A19C-4CFF-4905-BE0B-218A1407765A}" type="slidenum">
              <a:rPr lang="en-IN" smtClean="0"/>
              <a:t>4</a:t>
            </a:fld>
            <a:endParaRPr lang="en-IN"/>
          </a:p>
        </p:txBody>
      </p:sp>
    </p:spTree>
    <p:extLst>
      <p:ext uri="{BB962C8B-B14F-4D97-AF65-F5344CB8AC3E}">
        <p14:creationId xmlns:p14="http://schemas.microsoft.com/office/powerpoint/2010/main" val="172049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98A6AF-8DA5-FC3F-501F-7583B592485A}"/>
              </a:ext>
            </a:extLst>
          </p:cNvPr>
          <p:cNvPicPr>
            <a:picLocks noChangeAspect="1"/>
          </p:cNvPicPr>
          <p:nvPr/>
        </p:nvPicPr>
        <p:blipFill rotWithShape="1">
          <a:blip r:embed="rId2">
            <a:extLst>
              <a:ext uri="{28A0092B-C50C-407E-A947-70E740481C1C}">
                <a14:useLocalDpi xmlns:a14="http://schemas.microsoft.com/office/drawing/2010/main" val="0"/>
              </a:ext>
            </a:extLst>
          </a:blip>
          <a:srcRect l="5556" t="26087" r="50183" b="26667"/>
          <a:stretch/>
        </p:blipFill>
        <p:spPr>
          <a:xfrm>
            <a:off x="384438" y="1796278"/>
            <a:ext cx="5618798" cy="3373734"/>
          </a:xfrm>
          <a:prstGeom prst="rect">
            <a:avLst/>
          </a:prstGeom>
        </p:spPr>
      </p:pic>
      <p:sp>
        <p:nvSpPr>
          <p:cNvPr id="2" name="Title 1">
            <a:extLst>
              <a:ext uri="{FF2B5EF4-FFF2-40B4-BE49-F238E27FC236}">
                <a16:creationId xmlns:a16="http://schemas.microsoft.com/office/drawing/2014/main" id="{3D8ACAF5-EC17-6BC9-E142-DCF7F5F88884}"/>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Co-Founders</a:t>
            </a:r>
            <a:endParaRPr lang="en-IN" sz="28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36EB153-BF6B-F15C-CA66-EB0D08A2B55F}"/>
              </a:ext>
            </a:extLst>
          </p:cNvPr>
          <p:cNvSpPr>
            <a:spLocks noGrp="1"/>
          </p:cNvSpPr>
          <p:nvPr>
            <p:ph type="sldNum" sz="quarter" idx="12"/>
          </p:nvPr>
        </p:nvSpPr>
        <p:spPr/>
        <p:txBody>
          <a:bodyPr/>
          <a:lstStyle/>
          <a:p>
            <a:fld id="{8908A19C-4CFF-4905-BE0B-218A1407765A}" type="slidenum">
              <a:rPr lang="en-IN" smtClean="0"/>
              <a:t>5</a:t>
            </a:fld>
            <a:endParaRPr lang="en-IN"/>
          </a:p>
        </p:txBody>
      </p:sp>
      <p:pic>
        <p:nvPicPr>
          <p:cNvPr id="3" name="Picture 2">
            <a:extLst>
              <a:ext uri="{FF2B5EF4-FFF2-40B4-BE49-F238E27FC236}">
                <a16:creationId xmlns:a16="http://schemas.microsoft.com/office/drawing/2014/main" id="{F4757D04-376A-FFC4-FD5A-AC7CCB1CDE7F}"/>
              </a:ext>
            </a:extLst>
          </p:cNvPr>
          <p:cNvPicPr>
            <a:picLocks noChangeAspect="1"/>
          </p:cNvPicPr>
          <p:nvPr/>
        </p:nvPicPr>
        <p:blipFill rotWithShape="1">
          <a:blip r:embed="rId3"/>
          <a:srcRect l="73049" r="3082"/>
          <a:stretch/>
        </p:blipFill>
        <p:spPr>
          <a:xfrm>
            <a:off x="6003236" y="1798632"/>
            <a:ext cx="2693503" cy="3371380"/>
          </a:xfrm>
          <a:prstGeom prst="rect">
            <a:avLst/>
          </a:prstGeom>
        </p:spPr>
      </p:pic>
      <p:pic>
        <p:nvPicPr>
          <p:cNvPr id="6" name="Picture 5">
            <a:extLst>
              <a:ext uri="{FF2B5EF4-FFF2-40B4-BE49-F238E27FC236}">
                <a16:creationId xmlns:a16="http://schemas.microsoft.com/office/drawing/2014/main" id="{EF302E45-947E-08D8-A0CF-7952E47CD1AA}"/>
              </a:ext>
            </a:extLst>
          </p:cNvPr>
          <p:cNvPicPr>
            <a:picLocks noChangeAspect="1"/>
          </p:cNvPicPr>
          <p:nvPr/>
        </p:nvPicPr>
        <p:blipFill rotWithShape="1">
          <a:blip r:embed="rId3"/>
          <a:srcRect l="47681" r="27423"/>
          <a:stretch/>
        </p:blipFill>
        <p:spPr>
          <a:xfrm>
            <a:off x="8590663" y="1798632"/>
            <a:ext cx="2809520" cy="3371380"/>
          </a:xfrm>
          <a:prstGeom prst="rect">
            <a:avLst/>
          </a:prstGeom>
        </p:spPr>
      </p:pic>
      <p:pic>
        <p:nvPicPr>
          <p:cNvPr id="8" name="Picture 7">
            <a:extLst>
              <a:ext uri="{FF2B5EF4-FFF2-40B4-BE49-F238E27FC236}">
                <a16:creationId xmlns:a16="http://schemas.microsoft.com/office/drawing/2014/main" id="{4C2B6473-9E69-B997-18D2-7D420D75D91E}"/>
              </a:ext>
            </a:extLst>
          </p:cNvPr>
          <p:cNvPicPr>
            <a:picLocks noChangeAspect="1"/>
          </p:cNvPicPr>
          <p:nvPr/>
        </p:nvPicPr>
        <p:blipFill rotWithShape="1">
          <a:blip r:embed="rId3"/>
          <a:srcRect l="96389" r="1"/>
          <a:stretch/>
        </p:blipFill>
        <p:spPr>
          <a:xfrm>
            <a:off x="11400182" y="1798632"/>
            <a:ext cx="407379" cy="3371380"/>
          </a:xfrm>
          <a:prstGeom prst="rect">
            <a:avLst/>
          </a:prstGeom>
        </p:spPr>
      </p:pic>
    </p:spTree>
    <p:extLst>
      <p:ext uri="{BB962C8B-B14F-4D97-AF65-F5344CB8AC3E}">
        <p14:creationId xmlns:p14="http://schemas.microsoft.com/office/powerpoint/2010/main" val="52883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9F5D62-E78C-7708-23B5-B0C7EA1489C1}"/>
              </a:ext>
            </a:extLst>
          </p:cNvPr>
          <p:cNvPicPr>
            <a:picLocks noChangeAspect="1"/>
          </p:cNvPicPr>
          <p:nvPr/>
        </p:nvPicPr>
        <p:blipFill rotWithShape="1">
          <a:blip r:embed="rId2">
            <a:extLst>
              <a:ext uri="{28A0092B-C50C-407E-A947-70E740481C1C}">
                <a14:useLocalDpi xmlns:a14="http://schemas.microsoft.com/office/drawing/2010/main" val="0"/>
              </a:ext>
            </a:extLst>
          </a:blip>
          <a:srcRect l="34891" t="19855" r="34456" b="19565"/>
          <a:stretch/>
        </p:blipFill>
        <p:spPr>
          <a:xfrm>
            <a:off x="1522234" y="389284"/>
            <a:ext cx="2583604" cy="2872197"/>
          </a:xfrm>
          <a:prstGeom prst="rect">
            <a:avLst/>
          </a:prstGeom>
        </p:spPr>
      </p:pic>
      <p:pic>
        <p:nvPicPr>
          <p:cNvPr id="4" name="Picture 3">
            <a:extLst>
              <a:ext uri="{FF2B5EF4-FFF2-40B4-BE49-F238E27FC236}">
                <a16:creationId xmlns:a16="http://schemas.microsoft.com/office/drawing/2014/main" id="{D38F075D-9BE8-8C8A-2C8E-ECC3E00D6E54}"/>
              </a:ext>
            </a:extLst>
          </p:cNvPr>
          <p:cNvPicPr>
            <a:picLocks noChangeAspect="1"/>
          </p:cNvPicPr>
          <p:nvPr/>
        </p:nvPicPr>
        <p:blipFill rotWithShape="1">
          <a:blip r:embed="rId3">
            <a:extLst>
              <a:ext uri="{28A0092B-C50C-407E-A947-70E740481C1C}">
                <a14:useLocalDpi xmlns:a14="http://schemas.microsoft.com/office/drawing/2010/main" val="0"/>
              </a:ext>
            </a:extLst>
          </a:blip>
          <a:srcRect l="36317" t="21404" r="36576" b="22156"/>
          <a:stretch/>
        </p:blipFill>
        <p:spPr>
          <a:xfrm>
            <a:off x="1326777" y="3455248"/>
            <a:ext cx="2779060" cy="3254833"/>
          </a:xfrm>
          <a:prstGeom prst="rect">
            <a:avLst/>
          </a:prstGeom>
        </p:spPr>
      </p:pic>
      <p:sp>
        <p:nvSpPr>
          <p:cNvPr id="7" name="TextBox 6">
            <a:extLst>
              <a:ext uri="{FF2B5EF4-FFF2-40B4-BE49-F238E27FC236}">
                <a16:creationId xmlns:a16="http://schemas.microsoft.com/office/drawing/2014/main" id="{CD24BDD1-2020-AF2D-AF44-D9C3C63D4AA9}"/>
              </a:ext>
            </a:extLst>
          </p:cNvPr>
          <p:cNvSpPr txBox="1"/>
          <p:nvPr/>
        </p:nvSpPr>
        <p:spPr>
          <a:xfrm>
            <a:off x="4769223" y="746554"/>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Gopi Doshi</a:t>
            </a:r>
          </a:p>
          <a:p>
            <a:pPr algn="just"/>
            <a:endParaRPr lang="en-US" sz="32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29 years in the Financial Markets.  </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Alchemy Capital, ICICI Bank – Wealth,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Sharekhan</a:t>
            </a:r>
            <a:r>
              <a:rPr lang="en-US" sz="1100" dirty="0">
                <a:latin typeface="Calibri" panose="020F0502020204030204" pitchFamily="34" charset="0"/>
                <a:cs typeface="Calibri" panose="020F0502020204030204" pitchFamily="34" charset="0"/>
              </a:rPr>
              <a:t>, LKP Shares &amp; Securities to name a few.</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a:t>
            </a:r>
            <a:endParaRPr lang="en-IN" sz="11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A8ED27D-E0BC-CA39-5E84-98AE9B31216C}"/>
              </a:ext>
            </a:extLst>
          </p:cNvPr>
          <p:cNvSpPr txBox="1"/>
          <p:nvPr/>
        </p:nvSpPr>
        <p:spPr>
          <a:xfrm>
            <a:off x="4769223" y="4057016"/>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Chirag Dholakia</a:t>
            </a:r>
          </a:p>
          <a:p>
            <a:pPr algn="just"/>
            <a:endParaRPr lang="en-US" sz="3200" b="1"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20 years in the Financial Markets.</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Karvy</a:t>
            </a:r>
            <a:r>
              <a:rPr lang="en-US" sz="1100" dirty="0">
                <a:latin typeface="Calibri" panose="020F0502020204030204" pitchFamily="34" charset="0"/>
                <a:cs typeface="Calibri" panose="020F0502020204030204" pitchFamily="34" charset="0"/>
              </a:rPr>
              <a:t> Family Office, ICICI Securities, Anand Rathi, </a:t>
            </a:r>
            <a:r>
              <a:rPr lang="en-US" sz="1100" dirty="0" err="1">
                <a:latin typeface="Calibri" panose="020F0502020204030204" pitchFamily="34" charset="0"/>
                <a:cs typeface="Calibri" panose="020F0502020204030204" pitchFamily="34" charset="0"/>
              </a:rPr>
              <a:t>Religare</a:t>
            </a:r>
            <a:r>
              <a:rPr lang="en-US" sz="1100" dirty="0">
                <a:latin typeface="Calibri" panose="020F0502020204030204" pitchFamily="34" charset="0"/>
                <a:cs typeface="Calibri" panose="020F0502020204030204" pitchFamily="34" charset="0"/>
              </a:rPr>
              <a:t> Macquarie Private Wealth &amp; Standard Chartered Bank.</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t>
            </a:r>
            <a:r>
              <a:rPr lang="en-US" sz="1100" dirty="0" err="1">
                <a:latin typeface="Calibri" panose="020F0502020204030204" pitchFamily="34" charset="0"/>
                <a:cs typeface="Calibri" panose="020F0502020204030204" pitchFamily="34" charset="0"/>
              </a:rPr>
              <a:t>M.Com</a:t>
            </a:r>
            <a:r>
              <a:rPr lang="en-US" sz="1100" dirty="0">
                <a:latin typeface="Calibri" panose="020F0502020204030204" pitchFamily="34" charset="0"/>
                <a:cs typeface="Calibri" panose="020F0502020204030204" pitchFamily="34" charset="0"/>
              </a:rPr>
              <a:t> and MBA Finance</a:t>
            </a:r>
            <a:endParaRPr lang="en-IN" sz="11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626B04DE-9559-AEFF-7EE4-C3CD4A1F65CC}"/>
              </a:ext>
            </a:extLst>
          </p:cNvPr>
          <p:cNvSpPr>
            <a:spLocks noGrp="1"/>
          </p:cNvSpPr>
          <p:nvPr>
            <p:ph type="sldNum" sz="quarter" idx="12"/>
          </p:nvPr>
        </p:nvSpPr>
        <p:spPr/>
        <p:txBody>
          <a:bodyPr/>
          <a:lstStyle/>
          <a:p>
            <a:fld id="{8908A19C-4CFF-4905-BE0B-218A1407765A}" type="slidenum">
              <a:rPr lang="en-IN" smtClean="0"/>
              <a:t>6</a:t>
            </a:fld>
            <a:endParaRPr lang="en-IN"/>
          </a:p>
        </p:txBody>
      </p:sp>
    </p:spTree>
    <p:extLst>
      <p:ext uri="{BB962C8B-B14F-4D97-AF65-F5344CB8AC3E}">
        <p14:creationId xmlns:p14="http://schemas.microsoft.com/office/powerpoint/2010/main" val="340081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2ABB4-7622-BC29-5399-B8E62BBE189F}"/>
              </a:ext>
            </a:extLst>
          </p:cNvPr>
          <p:cNvSpPr>
            <a:spLocks noGrp="1"/>
          </p:cNvSpPr>
          <p:nvPr>
            <p:ph idx="1"/>
          </p:nvPr>
        </p:nvSpPr>
        <p:spPr>
          <a:xfrm>
            <a:off x="4307541" y="3989293"/>
            <a:ext cx="7678271" cy="2503581"/>
          </a:xfrm>
        </p:spPr>
        <p:txBody>
          <a:bodyPr>
            <a:normAutofit/>
          </a:bodyPr>
          <a:lstStyle/>
          <a:p>
            <a:pPr marL="0" indent="0" algn="just">
              <a:buNone/>
            </a:pPr>
            <a:r>
              <a:rPr lang="en-US" sz="3300" b="1" dirty="0">
                <a:latin typeface="Calibri" panose="020F0502020204030204" pitchFamily="34" charset="0"/>
                <a:cs typeface="Calibri" panose="020F0502020204030204" pitchFamily="34" charset="0"/>
              </a:rPr>
              <a:t>Bhavya </a:t>
            </a:r>
            <a:r>
              <a:rPr lang="en-US" sz="3300" b="1" dirty="0" err="1">
                <a:latin typeface="Calibri" panose="020F0502020204030204" pitchFamily="34" charset="0"/>
                <a:cs typeface="Calibri" panose="020F0502020204030204" pitchFamily="34" charset="0"/>
              </a:rPr>
              <a:t>Sanghani</a:t>
            </a:r>
            <a:endParaRPr lang="en-US" sz="3300" b="1" dirty="0">
              <a:latin typeface="Calibri" panose="020F0502020204030204" pitchFamily="34" charset="0"/>
              <a:cs typeface="Calibri" panose="020F0502020204030204" pitchFamily="34" charset="0"/>
            </a:endParaRPr>
          </a:p>
          <a:p>
            <a:pPr marL="0" indent="0" algn="just">
              <a:buNone/>
            </a:pPr>
            <a:endParaRPr lang="en-US" sz="11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17 years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Malik </a:t>
            </a:r>
            <a:r>
              <a:rPr lang="en-US" sz="1100" dirty="0" err="1">
                <a:latin typeface="Calibri" panose="020F0502020204030204" pitchFamily="34" charset="0"/>
                <a:cs typeface="Calibri" panose="020F0502020204030204" pitchFamily="34" charset="0"/>
              </a:rPr>
              <a:t>Makaan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Sahakar</a:t>
            </a:r>
            <a:r>
              <a:rPr lang="en-US" sz="1100" dirty="0">
                <a:latin typeface="Calibri" panose="020F0502020204030204" pitchFamily="34" charset="0"/>
                <a:cs typeface="Calibri" panose="020F0502020204030204" pitchFamily="34" charset="0"/>
              </a:rPr>
              <a:t> Global Ltd. &amp; Tech Mahindra</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Masters in Mechanical Engineering (Automobile)</a:t>
            </a:r>
            <a:endParaRPr lang="en-IN" sz="11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D358799-8982-2B2D-37FA-82599AB00BFE}"/>
              </a:ext>
            </a:extLst>
          </p:cNvPr>
          <p:cNvPicPr>
            <a:picLocks noChangeAspect="1"/>
          </p:cNvPicPr>
          <p:nvPr/>
        </p:nvPicPr>
        <p:blipFill rotWithShape="1">
          <a:blip r:embed="rId2">
            <a:extLst>
              <a:ext uri="{28A0092B-C50C-407E-A947-70E740481C1C}">
                <a14:useLocalDpi xmlns:a14="http://schemas.microsoft.com/office/drawing/2010/main" val="0"/>
              </a:ext>
            </a:extLst>
          </a:blip>
          <a:srcRect l="34034" t="18743" r="34265" b="18394"/>
          <a:stretch/>
        </p:blipFill>
        <p:spPr>
          <a:xfrm>
            <a:off x="1228971" y="3494751"/>
            <a:ext cx="2687797" cy="2998124"/>
          </a:xfrm>
          <a:prstGeom prst="rect">
            <a:avLst/>
          </a:prstGeom>
        </p:spPr>
      </p:pic>
      <p:pic>
        <p:nvPicPr>
          <p:cNvPr id="8" name="Picture 7">
            <a:extLst>
              <a:ext uri="{FF2B5EF4-FFF2-40B4-BE49-F238E27FC236}">
                <a16:creationId xmlns:a16="http://schemas.microsoft.com/office/drawing/2014/main" id="{F126FE0E-757D-A69B-3F62-E1DD89CC952F}"/>
              </a:ext>
            </a:extLst>
          </p:cNvPr>
          <p:cNvPicPr>
            <a:picLocks noChangeAspect="1"/>
          </p:cNvPicPr>
          <p:nvPr/>
        </p:nvPicPr>
        <p:blipFill rotWithShape="1">
          <a:blip r:embed="rId3">
            <a:extLst>
              <a:ext uri="{28A0092B-C50C-407E-A947-70E740481C1C}">
                <a14:useLocalDpi xmlns:a14="http://schemas.microsoft.com/office/drawing/2010/main" val="0"/>
              </a:ext>
            </a:extLst>
          </a:blip>
          <a:srcRect l="35330" t="20001" r="35662" b="19738"/>
          <a:stretch/>
        </p:blipFill>
        <p:spPr>
          <a:xfrm>
            <a:off x="1228972" y="288129"/>
            <a:ext cx="2687796" cy="3140871"/>
          </a:xfrm>
          <a:prstGeom prst="rect">
            <a:avLst/>
          </a:prstGeom>
        </p:spPr>
      </p:pic>
      <p:sp>
        <p:nvSpPr>
          <p:cNvPr id="11" name="Content Placeholder 2">
            <a:extLst>
              <a:ext uri="{FF2B5EF4-FFF2-40B4-BE49-F238E27FC236}">
                <a16:creationId xmlns:a16="http://schemas.microsoft.com/office/drawing/2014/main" id="{1066E8BC-1F6A-68E7-4298-2B441EDD77CF}"/>
              </a:ext>
            </a:extLst>
          </p:cNvPr>
          <p:cNvSpPr txBox="1">
            <a:spLocks/>
          </p:cNvSpPr>
          <p:nvPr/>
        </p:nvSpPr>
        <p:spPr>
          <a:xfrm>
            <a:off x="4307540" y="764846"/>
            <a:ext cx="7678271" cy="25035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3300" b="1" dirty="0" err="1">
                <a:latin typeface="Calibri" panose="020F0502020204030204" pitchFamily="34" charset="0"/>
                <a:cs typeface="Calibri" panose="020F0502020204030204" pitchFamily="34" charset="0"/>
              </a:rPr>
              <a:t>Niravv</a:t>
            </a:r>
            <a:r>
              <a:rPr lang="en-US" sz="3300" b="1" dirty="0">
                <a:latin typeface="Calibri" panose="020F0502020204030204" pitchFamily="34" charset="0"/>
                <a:cs typeface="Calibri" panose="020F0502020204030204" pitchFamily="34" charset="0"/>
              </a:rPr>
              <a:t> </a:t>
            </a:r>
            <a:r>
              <a:rPr lang="en-US" sz="3300" b="1" dirty="0" err="1">
                <a:latin typeface="Calibri" panose="020F0502020204030204" pitchFamily="34" charset="0"/>
                <a:cs typeface="Calibri" panose="020F0502020204030204" pitchFamily="34" charset="0"/>
              </a:rPr>
              <a:t>Vyaas</a:t>
            </a:r>
            <a:endParaRPr lang="en-US" sz="3300" b="1" dirty="0">
              <a:latin typeface="Calibri" panose="020F0502020204030204" pitchFamily="34" charset="0"/>
              <a:cs typeface="Calibri" panose="020F0502020204030204" pitchFamily="34" charset="0"/>
            </a:endParaRPr>
          </a:p>
          <a:p>
            <a:pPr marL="0" indent="0" algn="just">
              <a:buFont typeface="Arial" panose="020B0604020202020204" pitchFamily="34" charset="0"/>
              <a:buNone/>
            </a:pPr>
            <a:endParaRPr lang="en-US" sz="32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18 years in the Financial Markets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Indiabulls</a:t>
            </a:r>
            <a:r>
              <a:rPr lang="en-US" sz="1100" dirty="0">
                <a:latin typeface="Calibri" panose="020F0502020204030204" pitchFamily="34" charset="0"/>
                <a:cs typeface="Calibri" panose="020F0502020204030204" pitchFamily="34" charset="0"/>
              </a:rPr>
              <a:t> Group </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 Finance</a:t>
            </a:r>
          </a:p>
        </p:txBody>
      </p:sp>
      <p:sp>
        <p:nvSpPr>
          <p:cNvPr id="4" name="Slide Number Placeholder 3">
            <a:extLst>
              <a:ext uri="{FF2B5EF4-FFF2-40B4-BE49-F238E27FC236}">
                <a16:creationId xmlns:a16="http://schemas.microsoft.com/office/drawing/2014/main" id="{F3A23FDE-EB81-2FCC-4B28-E0DFDADEEB6A}"/>
              </a:ext>
            </a:extLst>
          </p:cNvPr>
          <p:cNvSpPr>
            <a:spLocks noGrp="1"/>
          </p:cNvSpPr>
          <p:nvPr>
            <p:ph type="sldNum" sz="quarter" idx="12"/>
          </p:nvPr>
        </p:nvSpPr>
        <p:spPr/>
        <p:txBody>
          <a:bodyPr/>
          <a:lstStyle/>
          <a:p>
            <a:fld id="{8908A19C-4CFF-4905-BE0B-218A1407765A}" type="slidenum">
              <a:rPr lang="en-IN" smtClean="0"/>
              <a:t>7</a:t>
            </a:fld>
            <a:endParaRPr lang="en-IN"/>
          </a:p>
        </p:txBody>
      </p:sp>
    </p:spTree>
    <p:extLst>
      <p:ext uri="{BB962C8B-B14F-4D97-AF65-F5344CB8AC3E}">
        <p14:creationId xmlns:p14="http://schemas.microsoft.com/office/powerpoint/2010/main" val="246593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2800" dirty="0">
                <a:latin typeface="Calibri" panose="020F0502020204030204" pitchFamily="34" charset="0"/>
                <a:cs typeface="Calibri" panose="020F0502020204030204" pitchFamily="34" charset="0"/>
              </a:rPr>
              <a:t>Products Offered – Financial</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Portfolio Management Services (PMS)</a:t>
            </a:r>
          </a:p>
          <a:p>
            <a:pPr lvl="1" algn="just"/>
            <a:r>
              <a:rPr lang="en-US" sz="1100" dirty="0">
                <a:latin typeface="Calibri" panose="020F0502020204030204" pitchFamily="34" charset="0"/>
                <a:cs typeface="Calibri" panose="020F0502020204030204" pitchFamily="34" charset="0"/>
              </a:rPr>
              <a:t>All the leading PMS Houses in the Country</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 Shore Funds</a:t>
            </a:r>
          </a:p>
          <a:p>
            <a:pPr lvl="1" algn="just"/>
            <a:r>
              <a:rPr lang="en-US" sz="1100" dirty="0">
                <a:latin typeface="Calibri" panose="020F0502020204030204" pitchFamily="34" charset="0"/>
                <a:cs typeface="Calibri" panose="020F0502020204030204" pitchFamily="34" charset="0"/>
              </a:rPr>
              <a:t>All the leading PMS Houses offering Off-Shore Funds for foreign nationals who want to invest and participate in the Indian Growth Story through Gift City. </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Alternate Investment Funds (AIFs)</a:t>
            </a:r>
          </a:p>
          <a:p>
            <a:pPr lvl="1" algn="just"/>
            <a:r>
              <a:rPr lang="en-US" sz="1100" dirty="0">
                <a:latin typeface="Calibri" panose="020F0502020204030204" pitchFamily="34" charset="0"/>
                <a:cs typeface="Calibri" panose="020F0502020204030204" pitchFamily="34" charset="0"/>
              </a:rPr>
              <a:t>Investment offerings in Category I / II / III Funds.</a:t>
            </a:r>
          </a:p>
        </p:txBody>
      </p:sp>
      <p:sp>
        <p:nvSpPr>
          <p:cNvPr id="6" name="Slide Number Placeholder 5">
            <a:extLst>
              <a:ext uri="{FF2B5EF4-FFF2-40B4-BE49-F238E27FC236}">
                <a16:creationId xmlns:a16="http://schemas.microsoft.com/office/drawing/2014/main" id="{CD3B962C-1FD1-716E-EBC6-AFBDC20B3648}"/>
              </a:ext>
            </a:extLst>
          </p:cNvPr>
          <p:cNvSpPr>
            <a:spLocks noGrp="1"/>
          </p:cNvSpPr>
          <p:nvPr>
            <p:ph type="sldNum" sz="quarter" idx="12"/>
          </p:nvPr>
        </p:nvSpPr>
        <p:spPr/>
        <p:txBody>
          <a:bodyPr/>
          <a:lstStyle/>
          <a:p>
            <a:fld id="{8908A19C-4CFF-4905-BE0B-218A1407765A}" type="slidenum">
              <a:rPr lang="en-IN" smtClean="0"/>
              <a:t>8</a:t>
            </a:fld>
            <a:endParaRPr lang="en-IN"/>
          </a:p>
        </p:txBody>
      </p:sp>
    </p:spTree>
    <p:extLst>
      <p:ext uri="{BB962C8B-B14F-4D97-AF65-F5344CB8AC3E}">
        <p14:creationId xmlns:p14="http://schemas.microsoft.com/office/powerpoint/2010/main" val="689565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Financial</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Mutual Funds (MFs)</a:t>
            </a:r>
          </a:p>
          <a:p>
            <a:pPr lvl="1" algn="just"/>
            <a:r>
              <a:rPr lang="en-US" sz="1100" dirty="0">
                <a:latin typeface="Calibri" panose="020F0502020204030204" pitchFamily="34" charset="0"/>
                <a:cs typeface="Calibri" panose="020F0502020204030204" pitchFamily="34" charset="0"/>
              </a:rPr>
              <a:t>Tie-up with all major Mutual Funds in India for Equity, Debt, PMS and AIFs through Gift City.</a:t>
            </a:r>
          </a:p>
          <a:p>
            <a:pPr marL="0"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Fixed Income Products</a:t>
            </a:r>
          </a:p>
          <a:p>
            <a:pPr lvl="1" algn="just"/>
            <a:r>
              <a:rPr lang="en-US" sz="1100" dirty="0">
                <a:latin typeface="Calibri" panose="020F0502020204030204" pitchFamily="34" charset="0"/>
                <a:cs typeface="Calibri" panose="020F0502020204030204" pitchFamily="34" charset="0"/>
              </a:rPr>
              <a:t>Bonds</a:t>
            </a:r>
          </a:p>
          <a:p>
            <a:pPr lvl="1" algn="just"/>
            <a:r>
              <a:rPr lang="en-US" sz="1100" dirty="0">
                <a:latin typeface="Calibri" panose="020F0502020204030204" pitchFamily="34" charset="0"/>
                <a:cs typeface="Calibri" panose="020F0502020204030204" pitchFamily="34" charset="0"/>
              </a:rPr>
              <a:t>Fixed Deposits</a:t>
            </a:r>
          </a:p>
          <a:p>
            <a:pPr lvl="1" algn="just"/>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Equity Broking </a:t>
            </a:r>
          </a:p>
          <a:p>
            <a:pPr lvl="1" algn="just"/>
            <a:r>
              <a:rPr lang="en-US" sz="1100" dirty="0">
                <a:latin typeface="Calibri" panose="020F0502020204030204" pitchFamily="34" charset="0"/>
                <a:cs typeface="Calibri" panose="020F0502020204030204" pitchFamily="34" charset="0"/>
              </a:rPr>
              <a:t>Tied-up with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Financial Services Ltd. as a Business Associate</a:t>
            </a:r>
          </a:p>
          <a:p>
            <a:pPr marL="0" indent="0" algn="just">
              <a:buNone/>
            </a:pPr>
            <a:endParaRPr lang="en-US" sz="13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13A570-D0F8-3AE9-6EA0-ACD389179F90}"/>
              </a:ext>
            </a:extLst>
          </p:cNvPr>
          <p:cNvSpPr>
            <a:spLocks noGrp="1"/>
          </p:cNvSpPr>
          <p:nvPr>
            <p:ph type="sldNum" sz="quarter" idx="12"/>
          </p:nvPr>
        </p:nvSpPr>
        <p:spPr/>
        <p:txBody>
          <a:bodyPr/>
          <a:lstStyle/>
          <a:p>
            <a:fld id="{8908A19C-4CFF-4905-BE0B-218A1407765A}" type="slidenum">
              <a:rPr lang="en-IN" smtClean="0"/>
              <a:t>9</a:t>
            </a:fld>
            <a:endParaRPr lang="en-IN"/>
          </a:p>
        </p:txBody>
      </p:sp>
    </p:spTree>
    <p:extLst>
      <p:ext uri="{BB962C8B-B14F-4D97-AF65-F5344CB8AC3E}">
        <p14:creationId xmlns:p14="http://schemas.microsoft.com/office/powerpoint/2010/main" val="2707077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8596668" cy="1320800"/>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Real Estate</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500800"/>
            <a:ext cx="8596668" cy="4670963"/>
          </a:xfrm>
        </p:spPr>
        <p:txBody>
          <a:bodyPr anchor="t" anchorCtr="0">
            <a:noAutofit/>
          </a:bodyPr>
          <a:lstStyle/>
          <a:p>
            <a:pPr algn="just"/>
            <a:r>
              <a:rPr lang="en-US" sz="2500" dirty="0">
                <a:latin typeface="Calibri" panose="020F0502020204030204" pitchFamily="34" charset="0"/>
                <a:cs typeface="Calibri" panose="020F0502020204030204" pitchFamily="34" charset="0"/>
              </a:rPr>
              <a:t>Onshore Real Estate</a:t>
            </a:r>
          </a:p>
          <a:p>
            <a:pPr lvl="1" algn="just"/>
            <a:r>
              <a:rPr lang="en-US" sz="1100" dirty="0">
                <a:latin typeface="Calibri" panose="020F0502020204030204" pitchFamily="34" charset="0"/>
                <a:cs typeface="Calibri" panose="020F0502020204030204" pitchFamily="34" charset="0"/>
              </a:rPr>
              <a:t>Participate and market new project launches of reputed Developer like Godrej, Adani, </a:t>
            </a:r>
            <a:r>
              <a:rPr lang="en-US" sz="1100" dirty="0" err="1">
                <a:latin typeface="Calibri" panose="020F0502020204030204" pitchFamily="34" charset="0"/>
                <a:cs typeface="Calibri" panose="020F0502020204030204" pitchFamily="34" charset="0"/>
              </a:rPr>
              <a:t>Lodha</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Chandak</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Transcon</a:t>
            </a:r>
            <a:r>
              <a:rPr lang="en-US" sz="1100" dirty="0">
                <a:latin typeface="Calibri" panose="020F0502020204030204" pitchFamily="34" charset="0"/>
                <a:cs typeface="Calibri" panose="020F0502020204030204" pitchFamily="34" charset="0"/>
              </a:rPr>
              <a:t>, Oberoi, </a:t>
            </a:r>
            <a:r>
              <a:rPr lang="en-US" sz="1100" dirty="0" err="1">
                <a:latin typeface="Calibri" panose="020F0502020204030204" pitchFamily="34" charset="0"/>
                <a:cs typeface="Calibri" panose="020F0502020204030204" pitchFamily="34" charset="0"/>
              </a:rPr>
              <a:t>Rustomjee</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Sheth</a:t>
            </a:r>
            <a:r>
              <a:rPr lang="en-US" sz="1100" dirty="0">
                <a:latin typeface="Calibri" panose="020F0502020204030204" pitchFamily="34" charset="0"/>
                <a:cs typeface="Calibri" panose="020F0502020204030204" pitchFamily="34" charset="0"/>
              </a:rPr>
              <a:t>, Suraj, Birla, Raheja, </a:t>
            </a:r>
            <a:r>
              <a:rPr lang="en-US" sz="1100" dirty="0" err="1">
                <a:latin typeface="Calibri" panose="020F0502020204030204" pitchFamily="34" charset="0"/>
                <a:cs typeface="Calibri" panose="020F0502020204030204" pitchFamily="34" charset="0"/>
              </a:rPr>
              <a:t>Sethia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Offshore Real Estate</a:t>
            </a:r>
          </a:p>
          <a:p>
            <a:pPr lvl="1" algn="just"/>
            <a:r>
              <a:rPr lang="en-US" sz="1100" dirty="0">
                <a:latin typeface="Calibri" panose="020F0502020204030204" pitchFamily="34" charset="0"/>
                <a:cs typeface="Calibri" panose="020F0502020204030204" pitchFamily="34" charset="0"/>
              </a:rPr>
              <a:t>Marketing Dubai properties for Developers like Emaar, </a:t>
            </a:r>
            <a:r>
              <a:rPr lang="en-US" sz="1100" dirty="0" err="1">
                <a:latin typeface="Calibri" panose="020F0502020204030204" pitchFamily="34" charset="0"/>
                <a:cs typeface="Calibri" panose="020F0502020204030204" pitchFamily="34" charset="0"/>
              </a:rPr>
              <a:t>Damac</a:t>
            </a:r>
            <a:r>
              <a:rPr lang="en-US" sz="1100" dirty="0">
                <a:latin typeface="Calibri" panose="020F0502020204030204" pitchFamily="34" charset="0"/>
                <a:cs typeface="Calibri" panose="020F0502020204030204" pitchFamily="34" charset="0"/>
              </a:rPr>
              <a:t>, Shobha, Danube, SLS Property, Azizi, </a:t>
            </a:r>
            <a:r>
              <a:rPr lang="en-US" sz="1100" dirty="0" err="1">
                <a:latin typeface="Calibri" panose="020F0502020204030204" pitchFamily="34" charset="0"/>
                <a:cs typeface="Calibri" panose="020F0502020204030204" pitchFamily="34" charset="0"/>
              </a:rPr>
              <a:t>Dugasta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Home Loans</a:t>
            </a:r>
          </a:p>
          <a:p>
            <a:pPr lvl="1" algn="just"/>
            <a:r>
              <a:rPr lang="en-US" sz="1100" dirty="0">
                <a:latin typeface="Calibri" panose="020F0502020204030204" pitchFamily="34" charset="0"/>
                <a:cs typeface="Calibri" panose="020F0502020204030204" pitchFamily="34" charset="0"/>
              </a:rPr>
              <a:t>Tie-up with all major Banks and Financial Institutions for providing Home Loans and Loan against Property requirements of our customers</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Other Mortgages</a:t>
            </a:r>
          </a:p>
          <a:p>
            <a:pPr lvl="1" algn="just"/>
            <a:r>
              <a:rPr lang="en-US" sz="1100" dirty="0">
                <a:latin typeface="Calibri" panose="020F0502020204030204" pitchFamily="34" charset="0"/>
                <a:cs typeface="Calibri" panose="020F0502020204030204" pitchFamily="34" charset="0"/>
              </a:rPr>
              <a:t>Tie-up with all major Banks and Financial Institutions for Business / Working Capital Loan requirements of our clients.</a:t>
            </a:r>
          </a:p>
          <a:p>
            <a:pPr lvl="1" algn="just"/>
            <a:r>
              <a:rPr lang="en-US" sz="1100" dirty="0">
                <a:latin typeface="Calibri" panose="020F0502020204030204" pitchFamily="34" charset="0"/>
                <a:cs typeface="Calibri" panose="020F0502020204030204" pitchFamily="34" charset="0"/>
              </a:rPr>
              <a:t>Project Finance</a:t>
            </a:r>
          </a:p>
          <a:p>
            <a:pPr marL="457200" lvl="1" indent="0" algn="just">
              <a:buNone/>
            </a:pPr>
            <a:endParaRPr lang="en-US"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AB8F4F0B-94DD-8F67-8FE0-2ACE8C188F8F}"/>
              </a:ext>
            </a:extLst>
          </p:cNvPr>
          <p:cNvSpPr>
            <a:spLocks noGrp="1"/>
          </p:cNvSpPr>
          <p:nvPr>
            <p:ph type="sldNum" sz="quarter" idx="12"/>
          </p:nvPr>
        </p:nvSpPr>
        <p:spPr/>
        <p:txBody>
          <a:bodyPr/>
          <a:lstStyle/>
          <a:p>
            <a:fld id="{8908A19C-4CFF-4905-BE0B-218A1407765A}" type="slidenum">
              <a:rPr lang="en-IN" smtClean="0"/>
              <a:t>10</a:t>
            </a:fld>
            <a:endParaRPr lang="en-IN"/>
          </a:p>
        </p:txBody>
      </p:sp>
    </p:spTree>
    <p:extLst>
      <p:ext uri="{BB962C8B-B14F-4D97-AF65-F5344CB8AC3E}">
        <p14:creationId xmlns:p14="http://schemas.microsoft.com/office/powerpoint/2010/main" val="326624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E30DB-58D4-05AA-3A9D-D0FB292A0593}"/>
              </a:ext>
            </a:extLst>
          </p:cNvPr>
          <p:cNvSpPr>
            <a:spLocks noGrp="1"/>
          </p:cNvSpPr>
          <p:nvPr>
            <p:ph type="ctrTitle"/>
          </p:nvPr>
        </p:nvSpPr>
        <p:spPr>
          <a:xfrm>
            <a:off x="1341258" y="1933486"/>
            <a:ext cx="7766936" cy="2174057"/>
          </a:xfrm>
        </p:spPr>
        <p:txBody>
          <a:bodyPr/>
          <a:lstStyle/>
          <a:p>
            <a:pPr algn="ctr"/>
            <a:r>
              <a:rPr lang="en-US" sz="6000" dirty="0">
                <a:latin typeface="Calibri" panose="020F0502020204030204" pitchFamily="34" charset="0"/>
                <a:cs typeface="Calibri" panose="020F0502020204030204" pitchFamily="34" charset="0"/>
              </a:rPr>
              <a:t>INVESTMENT PRODUCT </a:t>
            </a:r>
            <a:br>
              <a:rPr lang="en-US" sz="5000" dirty="0">
                <a:latin typeface="Calibri" panose="020F0502020204030204" pitchFamily="34" charset="0"/>
                <a:cs typeface="Calibri" panose="020F0502020204030204" pitchFamily="34" charset="0"/>
              </a:rPr>
            </a:br>
            <a:r>
              <a:rPr lang="en-US" sz="6000" dirty="0">
                <a:latin typeface="Calibri" panose="020F0502020204030204" pitchFamily="34" charset="0"/>
                <a:cs typeface="Calibri" panose="020F0502020204030204" pitchFamily="34" charset="0"/>
              </a:rPr>
              <a:t>OFFERINGS</a:t>
            </a:r>
            <a:endParaRPr lang="en-IN"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109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5EBD-9606-4CC0-B189-B70EA7B89FAF}"/>
              </a:ext>
            </a:extLst>
          </p:cNvPr>
          <p:cNvSpPr>
            <a:spLocks noGrp="1"/>
          </p:cNvSpPr>
          <p:nvPr>
            <p:ph type="title"/>
          </p:nvPr>
        </p:nvSpPr>
        <p:spPr>
          <a:xfrm>
            <a:off x="720000" y="69993"/>
            <a:ext cx="8596668" cy="763039"/>
          </a:xfrm>
        </p:spPr>
        <p:txBody>
          <a:bodyPr anchor="ctr" anchorCtr="0">
            <a:noAutofit/>
          </a:bodyPr>
          <a:lstStyle/>
          <a:p>
            <a:r>
              <a:rPr lang="en-IN" sz="3300" dirty="0">
                <a:effectLst>
                  <a:reflection stA="45000" endPos="5000" dist="50800" dir="5400000" sy="-100000" algn="bl" rotWithShape="0"/>
                </a:effectLst>
                <a:latin typeface="Calibri" panose="020F0502020204030204" pitchFamily="34" charset="0"/>
                <a:cs typeface="Calibri" panose="020F0502020204030204" pitchFamily="34" charset="0"/>
              </a:rPr>
              <a:t>Investment Recommendations</a:t>
            </a:r>
          </a:p>
        </p:txBody>
      </p:sp>
      <p:sp>
        <p:nvSpPr>
          <p:cNvPr id="5" name="Slide Number Placeholder 4">
            <a:extLst>
              <a:ext uri="{FF2B5EF4-FFF2-40B4-BE49-F238E27FC236}">
                <a16:creationId xmlns:a16="http://schemas.microsoft.com/office/drawing/2014/main" id="{4583EA0F-A6E7-8344-03FB-AECA64D162BD}"/>
              </a:ext>
            </a:extLst>
          </p:cNvPr>
          <p:cNvSpPr>
            <a:spLocks noGrp="1"/>
          </p:cNvSpPr>
          <p:nvPr>
            <p:ph type="sldNum" sz="quarter" idx="12"/>
          </p:nvPr>
        </p:nvSpPr>
        <p:spPr/>
        <p:txBody>
          <a:bodyPr/>
          <a:lstStyle/>
          <a:p>
            <a:fld id="{8908A19C-4CFF-4905-BE0B-218A1407765A}" type="slidenum">
              <a:rPr lang="en-IN" smtClean="0"/>
              <a:t>12</a:t>
            </a:fld>
            <a:endParaRPr lang="en-IN"/>
          </a:p>
        </p:txBody>
      </p:sp>
      <p:graphicFrame>
        <p:nvGraphicFramePr>
          <p:cNvPr id="7" name="Content Placeholder 6">
            <a:extLst>
              <a:ext uri="{FF2B5EF4-FFF2-40B4-BE49-F238E27FC236}">
                <a16:creationId xmlns:a16="http://schemas.microsoft.com/office/drawing/2014/main" id="{BF622D15-3655-37D0-8789-F3DDBEF19577}"/>
              </a:ext>
            </a:extLst>
          </p:cNvPr>
          <p:cNvGraphicFramePr>
            <a:graphicFrameLocks noGrp="1"/>
          </p:cNvGraphicFramePr>
          <p:nvPr>
            <p:ph idx="1"/>
            <p:extLst>
              <p:ext uri="{D42A27DB-BD31-4B8C-83A1-F6EECF244321}">
                <p14:modId xmlns:p14="http://schemas.microsoft.com/office/powerpoint/2010/main" val="2674429368"/>
              </p:ext>
            </p:extLst>
          </p:nvPr>
        </p:nvGraphicFramePr>
        <p:xfrm>
          <a:off x="720001" y="960608"/>
          <a:ext cx="8554001" cy="5669280"/>
        </p:xfrm>
        <a:graphic>
          <a:graphicData uri="http://schemas.openxmlformats.org/drawingml/2006/table">
            <a:tbl>
              <a:tblPr firstRow="1" firstCol="1" bandRow="1">
                <a:tableStyleId>{5C22544A-7EE6-4342-B048-85BDC9FD1C3A}</a:tableStyleId>
              </a:tblPr>
              <a:tblGrid>
                <a:gridCol w="74034">
                  <a:extLst>
                    <a:ext uri="{9D8B030D-6E8A-4147-A177-3AD203B41FA5}">
                      <a16:colId xmlns:a16="http://schemas.microsoft.com/office/drawing/2014/main" val="3485053454"/>
                    </a:ext>
                  </a:extLst>
                </a:gridCol>
                <a:gridCol w="4167791">
                  <a:extLst>
                    <a:ext uri="{9D8B030D-6E8A-4147-A177-3AD203B41FA5}">
                      <a16:colId xmlns:a16="http://schemas.microsoft.com/office/drawing/2014/main" val="308397188"/>
                    </a:ext>
                  </a:extLst>
                </a:gridCol>
                <a:gridCol w="4119205">
                  <a:extLst>
                    <a:ext uri="{9D8B030D-6E8A-4147-A177-3AD203B41FA5}">
                      <a16:colId xmlns:a16="http://schemas.microsoft.com/office/drawing/2014/main" val="3948473843"/>
                    </a:ext>
                  </a:extLst>
                </a:gridCol>
                <a:gridCol w="192971">
                  <a:extLst>
                    <a:ext uri="{9D8B030D-6E8A-4147-A177-3AD203B41FA5}">
                      <a16:colId xmlns:a16="http://schemas.microsoft.com/office/drawing/2014/main" val="1860593679"/>
                    </a:ext>
                  </a:extLst>
                </a:gridCol>
              </a:tblGrid>
              <a:tr h="1991842">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tc>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AIF</a:t>
                      </a:r>
                    </a:p>
                    <a:p>
                      <a:pPr marL="342900" lvl="0" indent="-342900">
                        <a:buFont typeface="Wingdings 3" pitchFamily="2" charset="2"/>
                        <a:buChar char="u"/>
                        <a:tabLst>
                          <a:tab pos="457200" algn="l"/>
                        </a:tabLst>
                      </a:pPr>
                      <a:endParaRPr lang="en-IN" sz="11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 VQ </a:t>
                      </a:r>
                      <a:r>
                        <a:rPr lang="en-IN" sz="1100" b="0" kern="100" dirty="0" err="1">
                          <a:solidFill>
                            <a:schemeClr val="tx1"/>
                          </a:solidFill>
                          <a:effectLst/>
                          <a:latin typeface="Calibri" panose="020F0502020204030204" pitchFamily="34" charset="0"/>
                          <a:cs typeface="Calibri" panose="020F0502020204030204" pitchFamily="34" charset="0"/>
                        </a:rPr>
                        <a:t>FasterCap</a:t>
                      </a:r>
                      <a:r>
                        <a:rPr lang="en-IN" sz="1100" b="0" kern="100" dirty="0">
                          <a:solidFill>
                            <a:schemeClr val="tx1"/>
                          </a:solidFill>
                          <a:effectLst/>
                          <a:latin typeface="Calibri" panose="020F0502020204030204" pitchFamily="34" charset="0"/>
                          <a:cs typeface="Calibri" panose="020F0502020204030204" pitchFamily="34" charset="0"/>
                        </a:rPr>
                        <a:t> Fund – Open Ended Category III AIF (New Fund Offer)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Leaders of Tomorrow – Open Ended Cat III AIF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Opportunities Fund – Open Ended Category III AIF </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gridSpan="2">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PMS</a:t>
                      </a:r>
                    </a:p>
                    <a:p>
                      <a:pPr marL="457200"/>
                      <a:endParaRPr lang="en-IN" sz="16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Platinum Fund (Minimum ticket size – Rs. 5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High Growth – Select Stock Fund (Minimum ticket size – Rs. 3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Unifi Capital – The Blended Rangoli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Negen</a:t>
                      </a:r>
                      <a:r>
                        <a:rPr lang="en-IN" sz="1100" b="0" kern="100" dirty="0">
                          <a:solidFill>
                            <a:schemeClr val="tx1"/>
                          </a:solidFill>
                          <a:effectLst/>
                          <a:latin typeface="Calibri" panose="020F0502020204030204" pitchFamily="34" charset="0"/>
                          <a:cs typeface="Calibri" panose="020F0502020204030204" pitchFamily="34" charset="0"/>
                        </a:rPr>
                        <a:t> Capital Special Situation &amp; Technology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a:t>
                      </a:r>
                      <a:r>
                        <a:rPr lang="en-IN" sz="1100" b="0" kern="100" dirty="0" err="1">
                          <a:solidFill>
                            <a:schemeClr val="tx1"/>
                          </a:solidFill>
                          <a:effectLst/>
                          <a:latin typeface="Calibri" panose="020F0502020204030204" pitchFamily="34" charset="0"/>
                          <a:cs typeface="Calibri" panose="020F0502020204030204" pitchFamily="34" charset="0"/>
                        </a:rPr>
                        <a:t>Opportunites</a:t>
                      </a:r>
                      <a:r>
                        <a:rPr lang="en-IN" sz="1100" b="0" kern="100" dirty="0">
                          <a:solidFill>
                            <a:schemeClr val="tx1"/>
                          </a:solidFill>
                          <a:effectLst/>
                          <a:latin typeface="Calibri" panose="020F0502020204030204" pitchFamily="34" charset="0"/>
                          <a:cs typeface="Calibri" panose="020F0502020204030204" pitchFamily="34" charset="0"/>
                        </a:rPr>
                        <a:t>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Growth Fund</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extLst>
                  <a:ext uri="{0D108BD9-81ED-4DB2-BD59-A6C34878D82A}">
                    <a16:rowId xmlns:a16="http://schemas.microsoft.com/office/drawing/2014/main" val="81814209"/>
                  </a:ext>
                </a:extLst>
              </a:tr>
              <a:tr h="2894718">
                <a:tc gridSpan="2">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Mutual Funds</a:t>
                      </a:r>
                    </a:p>
                    <a:p>
                      <a:pPr marL="228600"/>
                      <a:endParaRPr lang="en-IN" sz="1600" b="1"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Aditya Birla Sunlife Multicap Fund – Multicap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Tata Flexi Cap Fund – Flexi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HDFC Top100 Fund – Large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Franklin India Prima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Kotak Emerging Equity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Quant Small Cap Fund – Small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SBI Focussed Equity Fund – Focussed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Motilal </a:t>
                      </a:r>
                      <a:r>
                        <a:rPr lang="en-IN" sz="1100" b="0" kern="100" dirty="0" err="1">
                          <a:solidFill>
                            <a:schemeClr val="tx1"/>
                          </a:solidFill>
                          <a:effectLst/>
                          <a:latin typeface="Calibri" panose="020F0502020204030204" pitchFamily="34" charset="0"/>
                          <a:cs typeface="Calibri" panose="020F0502020204030204" pitchFamily="34" charset="0"/>
                        </a:rPr>
                        <a:t>Oswal</a:t>
                      </a:r>
                      <a:r>
                        <a:rPr lang="en-IN" sz="1100" b="0" kern="100" dirty="0">
                          <a:solidFill>
                            <a:schemeClr val="tx1"/>
                          </a:solidFill>
                          <a:effectLst/>
                          <a:latin typeface="Calibri" panose="020F0502020204030204" pitchFamily="34" charset="0"/>
                          <a:cs typeface="Calibri" panose="020F0502020204030204" pitchFamily="34" charset="0"/>
                        </a:rPr>
                        <a:t> Large and Midcap Fund – Large &amp; Midcap Fund</a:t>
                      </a:r>
                      <a:endParaRPr lang="en-IN" sz="11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tc>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ELSS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Canara </a:t>
                      </a:r>
                      <a:r>
                        <a:rPr lang="en-IN" sz="1100" b="0" kern="100" dirty="0" err="1">
                          <a:solidFill>
                            <a:schemeClr val="tx1"/>
                          </a:solidFill>
                          <a:effectLst/>
                          <a:latin typeface="Calibri" panose="020F0502020204030204" pitchFamily="34" charset="0"/>
                          <a:cs typeface="Calibri" panose="020F0502020204030204" pitchFamily="34" charset="0"/>
                        </a:rPr>
                        <a:t>Robeco</a:t>
                      </a:r>
                      <a:r>
                        <a:rPr lang="en-IN" sz="1100" b="0" kern="100" dirty="0">
                          <a:solidFill>
                            <a:schemeClr val="tx1"/>
                          </a:solidFill>
                          <a:effectLst/>
                          <a:latin typeface="Calibri" panose="020F0502020204030204" pitchFamily="34" charset="0"/>
                          <a:cs typeface="Calibri" panose="020F0502020204030204" pitchFamily="34" charset="0"/>
                        </a:rPr>
                        <a:t> ELSS Tax Saver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ELSS Tax Saver Fund</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Children’s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SBI Magnum Children’s Benefit Fund – Investment Plan</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Balance Advantage Fund (BAF)</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Balance Advantage Fund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Nippon India Balance Advantage Fund</a:t>
                      </a:r>
                      <a:endParaRPr lang="en-US" sz="1100" b="0" dirty="0">
                        <a:solidFill>
                          <a:schemeClr val="tx1"/>
                        </a:solidFill>
                        <a:latin typeface="Calibri" panose="020F0502020204030204" pitchFamily="34" charset="0"/>
                        <a:cs typeface="Calibri" panose="020F0502020204030204" pitchFamily="34" charset="0"/>
                      </a:endParaRPr>
                    </a:p>
                  </a:txBody>
                  <a:tcPr marL="48518" marR="48518" marT="0" marB="0">
                    <a:noFill/>
                  </a:tcPr>
                </a:tc>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extLst>
                  <a:ext uri="{0D108BD9-81ED-4DB2-BD59-A6C34878D82A}">
                    <a16:rowId xmlns:a16="http://schemas.microsoft.com/office/drawing/2014/main" val="938688713"/>
                  </a:ext>
                </a:extLst>
              </a:tr>
            </a:tbl>
          </a:graphicData>
        </a:graphic>
      </p:graphicFrame>
    </p:spTree>
    <p:extLst>
      <p:ext uri="{BB962C8B-B14F-4D97-AF65-F5344CB8AC3E}">
        <p14:creationId xmlns:p14="http://schemas.microsoft.com/office/powerpoint/2010/main" val="3259757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D592-EB36-8ED3-C629-AB90ABCAFE05}"/>
              </a:ext>
            </a:extLst>
          </p:cNvPr>
          <p:cNvSpPr>
            <a:spLocks noGrp="1"/>
          </p:cNvSpPr>
          <p:nvPr>
            <p:ph type="title"/>
          </p:nvPr>
        </p:nvSpPr>
        <p:spPr>
          <a:xfrm>
            <a:off x="677334" y="451513"/>
            <a:ext cx="8596668" cy="1085187"/>
          </a:xfrm>
        </p:spPr>
        <p:txBody>
          <a:bodyPr vert="horz" lIns="91440" tIns="45720" rIns="91440" bIns="45720" rtlCol="0" anchor="ctr" anchorCtr="0">
            <a:normAutofit fontScale="90000"/>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br>
              <a:rPr lang="en-IN" sz="2500" dirty="0">
                <a:latin typeface="Calibri" panose="020F0502020204030204" pitchFamily="34" charset="0"/>
                <a:cs typeface="Calibri" panose="020F0502020204030204" pitchFamily="34" charset="0"/>
              </a:rPr>
            </a:b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61E7020A-FC51-D174-4ABF-D255D573A4F3}"/>
              </a:ext>
            </a:extLst>
          </p:cNvPr>
          <p:cNvGraphicFramePr>
            <a:graphicFrameLocks noGrp="1"/>
          </p:cNvGraphicFramePr>
          <p:nvPr>
            <p:ph idx="1"/>
            <p:extLst>
              <p:ext uri="{D42A27DB-BD31-4B8C-83A1-F6EECF244321}">
                <p14:modId xmlns:p14="http://schemas.microsoft.com/office/powerpoint/2010/main" val="685166795"/>
              </p:ext>
            </p:extLst>
          </p:nvPr>
        </p:nvGraphicFramePr>
        <p:xfrm>
          <a:off x="677334" y="1308100"/>
          <a:ext cx="8695266" cy="5098387"/>
        </p:xfrm>
        <a:graphic>
          <a:graphicData uri="http://schemas.openxmlformats.org/drawingml/2006/table">
            <a:tbl>
              <a:tblPr firstRow="1" firstCol="1" bandRow="1">
                <a:tableStyleId>{5C22544A-7EE6-4342-B048-85BDC9FD1C3A}</a:tableStyleId>
              </a:tblPr>
              <a:tblGrid>
                <a:gridCol w="2621287">
                  <a:extLst>
                    <a:ext uri="{9D8B030D-6E8A-4147-A177-3AD203B41FA5}">
                      <a16:colId xmlns:a16="http://schemas.microsoft.com/office/drawing/2014/main" val="422491403"/>
                    </a:ext>
                  </a:extLst>
                </a:gridCol>
                <a:gridCol w="3113120">
                  <a:extLst>
                    <a:ext uri="{9D8B030D-6E8A-4147-A177-3AD203B41FA5}">
                      <a16:colId xmlns:a16="http://schemas.microsoft.com/office/drawing/2014/main" val="1314178353"/>
                    </a:ext>
                  </a:extLst>
                </a:gridCol>
                <a:gridCol w="2960859">
                  <a:extLst>
                    <a:ext uri="{9D8B030D-6E8A-4147-A177-3AD203B41FA5}">
                      <a16:colId xmlns:a16="http://schemas.microsoft.com/office/drawing/2014/main" val="1789724469"/>
                    </a:ext>
                  </a:extLst>
                </a:gridCol>
              </a:tblGrid>
              <a:tr h="345163">
                <a:tc gridSpan="3">
                  <a:txBody>
                    <a:bodyPr/>
                    <a:lstStyle/>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 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3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0510710"/>
                  </a:ext>
                </a:extLst>
              </a:tr>
              <a:tr h="3134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 &amp; Varun Goenka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68145609"/>
                  </a:ext>
                </a:extLst>
              </a:tr>
              <a:tr h="111397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Symbol" pitchFamily="2" charset="2"/>
                        <a:buChar char=""/>
                      </a:pPr>
                      <a:r>
                        <a:rPr lang="en-IN" sz="1000" kern="100" dirty="0">
                          <a:solidFill>
                            <a:schemeClr val="tx1"/>
                          </a:solidFill>
                          <a:effectLst/>
                          <a:latin typeface="Calibri" panose="020F0502020204030204" pitchFamily="34" charset="0"/>
                          <a:cs typeface="Calibri" panose="020F0502020204030204" pitchFamily="34" charset="0"/>
                        </a:rPr>
                        <a:t>Long Only, Multicap with sector agnostic fund.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Focus on companies benefitting from Mega trends and exhibit SCALE change</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GRIP (Growth at Inflexion Points)</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Open-ended Category III AIF</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Invest in companies with 3-5 years rolling view, with low tolerance for underperformance</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18994801"/>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15 – 25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426816336"/>
                  </a:ext>
                </a:extLst>
              </a:tr>
              <a:tr h="27486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 1 Crore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57309820"/>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This is open ended fund with no entry loads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30918481"/>
                  </a:ext>
                </a:extLst>
              </a:tr>
              <a:tr h="55986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Year 1 – 2%</a:t>
                      </a:r>
                    </a:p>
                    <a:p>
                      <a:pPr algn="just"/>
                      <a:r>
                        <a:rPr lang="en-IN" sz="1000" kern="100" dirty="0">
                          <a:solidFill>
                            <a:schemeClr val="tx1"/>
                          </a:solidFill>
                          <a:effectLst/>
                          <a:latin typeface="Calibri" panose="020F0502020204030204" pitchFamily="34" charset="0"/>
                          <a:cs typeface="Calibri" panose="020F0502020204030204" pitchFamily="34" charset="0"/>
                        </a:rPr>
                        <a:t>Year 2 – 1%</a:t>
                      </a:r>
                    </a:p>
                    <a:p>
                      <a:pPr algn="just"/>
                      <a:r>
                        <a:rPr lang="en-IN" sz="1000" kern="100" dirty="0">
                          <a:solidFill>
                            <a:schemeClr val="tx1"/>
                          </a:solidFill>
                          <a:effectLst/>
                          <a:latin typeface="Calibri" panose="020F0502020204030204" pitchFamily="34" charset="0"/>
                          <a:cs typeface="Calibri" panose="020F0502020204030204" pitchFamily="34" charset="0"/>
                        </a:rPr>
                        <a:t>Year 3 – Nil thereafter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48610330"/>
                  </a:ext>
                </a:extLst>
              </a:tr>
              <a:tr h="3039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 30/11/2024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72826441"/>
                  </a:ext>
                </a:extLst>
              </a:tr>
              <a:tr h="3331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III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BSE 500 TRI</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6384221"/>
                  </a:ext>
                </a:extLst>
              </a:tr>
              <a:tr h="192532">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8959660"/>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0498591"/>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4539002"/>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3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7428688"/>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5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030266"/>
                  </a:ext>
                </a:extLst>
              </a:tr>
              <a:tr h="24383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3358344"/>
                  </a:ext>
                </a:extLst>
              </a:tr>
            </a:tbl>
          </a:graphicData>
        </a:graphic>
      </p:graphicFrame>
      <p:sp>
        <p:nvSpPr>
          <p:cNvPr id="5" name="Slide Number Placeholder 4">
            <a:extLst>
              <a:ext uri="{FF2B5EF4-FFF2-40B4-BE49-F238E27FC236}">
                <a16:creationId xmlns:a16="http://schemas.microsoft.com/office/drawing/2014/main" id="{F12BEA99-F639-C3C3-DA02-551652DD7886}"/>
              </a:ext>
            </a:extLst>
          </p:cNvPr>
          <p:cNvSpPr>
            <a:spLocks noGrp="1"/>
          </p:cNvSpPr>
          <p:nvPr>
            <p:ph type="sldNum" sz="quarter" idx="12"/>
          </p:nvPr>
        </p:nvSpPr>
        <p:spPr/>
        <p:txBody>
          <a:bodyPr/>
          <a:lstStyle/>
          <a:p>
            <a:fld id="{8908A19C-4CFF-4905-BE0B-218A1407765A}" type="slidenum">
              <a:rPr lang="en-IN" smtClean="0"/>
              <a:t>13</a:t>
            </a:fld>
            <a:endParaRPr lang="en-IN"/>
          </a:p>
        </p:txBody>
      </p:sp>
      <p:sp>
        <p:nvSpPr>
          <p:cNvPr id="7" name="TextBox 6">
            <a:extLst>
              <a:ext uri="{FF2B5EF4-FFF2-40B4-BE49-F238E27FC236}">
                <a16:creationId xmlns:a16="http://schemas.microsoft.com/office/drawing/2014/main" id="{C84D9B07-14A1-C078-CFC2-015603C7DAA2}"/>
              </a:ext>
            </a:extLst>
          </p:cNvPr>
          <p:cNvSpPr txBox="1"/>
          <p:nvPr/>
        </p:nvSpPr>
        <p:spPr>
          <a:xfrm rot="19816481">
            <a:off x="1193800" y="3009900"/>
            <a:ext cx="7493000" cy="584775"/>
          </a:xfrm>
          <a:prstGeom prst="rect">
            <a:avLst/>
          </a:prstGeom>
          <a:noFill/>
          <a:effectLst>
            <a:reflection stA="30000" dist="50800" dir="5400000" sy="-100000" algn="bl" rotWithShape="0"/>
          </a:effectLst>
          <a:scene3d>
            <a:camera prst="orthographicFront"/>
            <a:lightRig rig="threePt" dir="t"/>
          </a:scene3d>
          <a:sp3d z="-6350"/>
        </p:spPr>
        <p:txBody>
          <a:bodyPr wrap="square" rtlCol="0">
            <a:spAutoFit/>
          </a:bodyPr>
          <a:lstStyle/>
          <a:p>
            <a:pPr algn="ctr"/>
            <a:r>
              <a:rPr lang="en-US" sz="3200" dirty="0">
                <a:solidFill>
                  <a:srgbClr val="FFC000">
                    <a:alpha val="0"/>
                  </a:srgbClr>
                </a:solidFill>
                <a:latin typeface="Calibri" panose="020F0502020204030204" pitchFamily="34" charset="0"/>
                <a:cs typeface="Calibri" panose="020F0502020204030204" pitchFamily="34" charset="0"/>
              </a:rPr>
              <a:t>New Fund Offer</a:t>
            </a:r>
          </a:p>
        </p:txBody>
      </p:sp>
    </p:spTree>
    <p:extLst>
      <p:ext uri="{BB962C8B-B14F-4D97-AF65-F5344CB8AC3E}">
        <p14:creationId xmlns:p14="http://schemas.microsoft.com/office/powerpoint/2010/main" val="295721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39BF-D259-365B-3F99-05F68AAEADAC}"/>
              </a:ext>
            </a:extLst>
          </p:cNvPr>
          <p:cNvSpPr>
            <a:spLocks noGrp="1"/>
          </p:cNvSpPr>
          <p:nvPr>
            <p:ph type="title"/>
          </p:nvPr>
        </p:nvSpPr>
        <p:spPr>
          <a:xfrm>
            <a:off x="677334" y="348343"/>
            <a:ext cx="8596668" cy="1045028"/>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4BBB7A34-8FED-E574-8A86-2317BDF13D97}"/>
              </a:ext>
            </a:extLst>
          </p:cNvPr>
          <p:cNvGraphicFramePr>
            <a:graphicFrameLocks noGrp="1"/>
          </p:cNvGraphicFramePr>
          <p:nvPr>
            <p:ph idx="1"/>
            <p:extLst>
              <p:ext uri="{D42A27DB-BD31-4B8C-83A1-F6EECF244321}">
                <p14:modId xmlns:p14="http://schemas.microsoft.com/office/powerpoint/2010/main" val="2573782241"/>
              </p:ext>
            </p:extLst>
          </p:nvPr>
        </p:nvGraphicFramePr>
        <p:xfrm>
          <a:off x="677334" y="1611085"/>
          <a:ext cx="8596668" cy="4795405"/>
        </p:xfrm>
        <a:graphic>
          <a:graphicData uri="http://schemas.openxmlformats.org/drawingml/2006/table">
            <a:tbl>
              <a:tblPr>
                <a:tableStyleId>{5C22544A-7EE6-4342-B048-85BDC9FD1C3A}</a:tableStyleId>
              </a:tblPr>
              <a:tblGrid>
                <a:gridCol w="1459418">
                  <a:extLst>
                    <a:ext uri="{9D8B030D-6E8A-4147-A177-3AD203B41FA5}">
                      <a16:colId xmlns:a16="http://schemas.microsoft.com/office/drawing/2014/main" val="4212590338"/>
                    </a:ext>
                  </a:extLst>
                </a:gridCol>
                <a:gridCol w="1227430">
                  <a:extLst>
                    <a:ext uri="{9D8B030D-6E8A-4147-A177-3AD203B41FA5}">
                      <a16:colId xmlns:a16="http://schemas.microsoft.com/office/drawing/2014/main" val="569150664"/>
                    </a:ext>
                  </a:extLst>
                </a:gridCol>
                <a:gridCol w="1323932">
                  <a:extLst>
                    <a:ext uri="{9D8B030D-6E8A-4147-A177-3AD203B41FA5}">
                      <a16:colId xmlns:a16="http://schemas.microsoft.com/office/drawing/2014/main" val="305099192"/>
                    </a:ext>
                  </a:extLst>
                </a:gridCol>
                <a:gridCol w="1262743">
                  <a:extLst>
                    <a:ext uri="{9D8B030D-6E8A-4147-A177-3AD203B41FA5}">
                      <a16:colId xmlns:a16="http://schemas.microsoft.com/office/drawing/2014/main" val="1713605053"/>
                    </a:ext>
                  </a:extLst>
                </a:gridCol>
                <a:gridCol w="1161143">
                  <a:extLst>
                    <a:ext uri="{9D8B030D-6E8A-4147-A177-3AD203B41FA5}">
                      <a16:colId xmlns:a16="http://schemas.microsoft.com/office/drawing/2014/main" val="3441130764"/>
                    </a:ext>
                  </a:extLst>
                </a:gridCol>
                <a:gridCol w="1132114">
                  <a:extLst>
                    <a:ext uri="{9D8B030D-6E8A-4147-A177-3AD203B41FA5}">
                      <a16:colId xmlns:a16="http://schemas.microsoft.com/office/drawing/2014/main" val="2951418416"/>
                    </a:ext>
                  </a:extLst>
                </a:gridCol>
                <a:gridCol w="1029888">
                  <a:extLst>
                    <a:ext uri="{9D8B030D-6E8A-4147-A177-3AD203B41FA5}">
                      <a16:colId xmlns:a16="http://schemas.microsoft.com/office/drawing/2014/main" val="1433415218"/>
                    </a:ext>
                  </a:extLst>
                </a:gridCol>
              </a:tblGrid>
              <a:tr h="599426">
                <a:tc gridSpan="3">
                  <a:txBody>
                    <a:bodyPr/>
                    <a:lstStyle/>
                    <a:p>
                      <a:pPr algn="ctr"/>
                      <a:r>
                        <a:rPr lang="en-GB" sz="1000" kern="100" dirty="0">
                          <a:effectLst/>
                          <a:latin typeface="Calibri" panose="020F0502020204030204" pitchFamily="34" charset="0"/>
                          <a:cs typeface="Calibri" panose="020F0502020204030204" pitchFamily="34" charset="0"/>
                        </a:rPr>
                        <a:t>Schedule of Fee Class without Performance Fees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4">
                  <a:txBody>
                    <a:bodyPr/>
                    <a:lstStyle/>
                    <a:p>
                      <a:pPr algn="ctr"/>
                      <a:r>
                        <a:rPr lang="en-GB" sz="1000" kern="100" dirty="0">
                          <a:effectLst/>
                          <a:latin typeface="Calibri" panose="020F0502020204030204" pitchFamily="34" charset="0"/>
                          <a:cs typeface="Calibri" panose="020F0502020204030204" pitchFamily="34" charset="0"/>
                        </a:rPr>
                        <a:t>Distributor Class with Performance Fees </a:t>
                      </a:r>
                      <a:endParaRPr lang="en-US" sz="1000" dirty="0">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694000"/>
                  </a:ext>
                </a:extLst>
              </a:tr>
              <a:tr h="1198849">
                <a:tc>
                  <a:txBody>
                    <a:bodyPr/>
                    <a:lstStyle/>
                    <a:p>
                      <a:pPr algn="ctr"/>
                      <a:r>
                        <a:rPr lang="en-GB" sz="1000" kern="100" dirty="0">
                          <a:effectLst/>
                          <a:latin typeface="Calibri" panose="020F0502020204030204" pitchFamily="34" charset="0"/>
                          <a:cs typeface="Calibri" panose="020F0502020204030204" pitchFamily="34" charset="0"/>
                        </a:rPr>
                        <a:t>Commitment </a:t>
                      </a:r>
                    </a:p>
                    <a:p>
                      <a:pPr algn="ctr"/>
                      <a:r>
                        <a:rPr lang="en-GB" sz="1000" kern="100" dirty="0">
                          <a:effectLst/>
                          <a:latin typeface="Calibri" panose="020F0502020204030204" pitchFamily="34" charset="0"/>
                          <a:cs typeface="Calibri" panose="020F0502020204030204" pitchFamily="34" charset="0"/>
                        </a:rPr>
                        <a:t>(Rs in </a:t>
                      </a:r>
                      <a:r>
                        <a:rPr lang="en-GB" sz="1000" kern="100" dirty="0" err="1">
                          <a:effectLst/>
                          <a:latin typeface="Calibri" panose="020F0502020204030204" pitchFamily="34" charset="0"/>
                          <a:cs typeface="Calibri" panose="020F0502020204030204" pitchFamily="34" charset="0"/>
                        </a:rPr>
                        <a:t>crs</a:t>
                      </a:r>
                      <a:r>
                        <a:rPr lang="en-GB" sz="1000" kern="100" dirty="0">
                          <a:effectLst/>
                          <a:latin typeface="Calibri" panose="020F0502020204030204" pitchFamily="34" charset="0"/>
                          <a:cs typeface="Calibri" panose="020F0502020204030204" pitchFamily="34" charset="0"/>
                        </a:rPr>
                        <a:t>.)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Class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Fixed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Class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Hybrid FF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Hurdle Rate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Performance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2769608"/>
                  </a:ext>
                </a:extLst>
              </a:tr>
              <a:tr h="599426">
                <a:tc>
                  <a:txBody>
                    <a:bodyPr/>
                    <a:lstStyle/>
                    <a:p>
                      <a:pPr algn="ctr"/>
                      <a:r>
                        <a:rPr lang="en-GB" sz="1000" kern="100">
                          <a:effectLst/>
                          <a:latin typeface="Calibri" panose="020F0502020204030204" pitchFamily="34" charset="0"/>
                          <a:cs typeface="Calibri" panose="020F0502020204030204" pitchFamily="34" charset="0"/>
                        </a:rPr>
                        <a:t>1 to 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C6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194910"/>
                  </a:ext>
                </a:extLst>
              </a:tr>
              <a:tr h="599426">
                <a:tc>
                  <a:txBody>
                    <a:bodyPr/>
                    <a:lstStyle/>
                    <a:p>
                      <a:pPr algn="ctr"/>
                      <a:r>
                        <a:rPr lang="en-GB" sz="1000" kern="100">
                          <a:effectLst/>
                          <a:latin typeface="Calibri" panose="020F0502020204030204" pitchFamily="34" charset="0"/>
                          <a:cs typeface="Calibri" panose="020F0502020204030204" pitchFamily="34" charset="0"/>
                        </a:rPr>
                        <a:t>5 to 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C2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C7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9678128"/>
                  </a:ext>
                </a:extLst>
              </a:tr>
              <a:tr h="599426">
                <a:tc>
                  <a:txBody>
                    <a:bodyPr/>
                    <a:lstStyle/>
                    <a:p>
                      <a:pPr algn="ctr"/>
                      <a:r>
                        <a:rPr lang="en-GB" sz="1000" kern="100">
                          <a:effectLst/>
                          <a:latin typeface="Calibri" panose="020F0502020204030204" pitchFamily="34" charset="0"/>
                          <a:cs typeface="Calibri" panose="020F0502020204030204" pitchFamily="34" charset="0"/>
                        </a:rPr>
                        <a:t>10 to 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C3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C8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2630730"/>
                  </a:ext>
                </a:extLst>
              </a:tr>
              <a:tr h="599426">
                <a:tc>
                  <a:txBody>
                    <a:bodyPr/>
                    <a:lstStyle/>
                    <a:p>
                      <a:pPr algn="ctr"/>
                      <a:r>
                        <a:rPr lang="en-GB" sz="1000" kern="100">
                          <a:effectLst/>
                          <a:latin typeface="Calibri" panose="020F0502020204030204" pitchFamily="34" charset="0"/>
                          <a:cs typeface="Calibri" panose="020F0502020204030204" pitchFamily="34" charset="0"/>
                        </a:rPr>
                        <a:t>25 to 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C4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C9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0281404"/>
                  </a:ext>
                </a:extLst>
              </a:tr>
              <a:tr h="599426">
                <a:tc>
                  <a:txBody>
                    <a:bodyPr/>
                    <a:lstStyle/>
                    <a:p>
                      <a:pPr algn="ctr"/>
                      <a:r>
                        <a:rPr lang="en-GB" sz="1000" kern="100">
                          <a:effectLst/>
                          <a:latin typeface="Calibri" panose="020F0502020204030204" pitchFamily="34" charset="0"/>
                          <a:cs typeface="Calibri" panose="020F0502020204030204" pitchFamily="34" charset="0"/>
                        </a:rPr>
                        <a:t>50 and above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0.75%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930864"/>
                  </a:ext>
                </a:extLst>
              </a:tr>
            </a:tbl>
          </a:graphicData>
        </a:graphic>
      </p:graphicFrame>
      <p:sp>
        <p:nvSpPr>
          <p:cNvPr id="5" name="Slide Number Placeholder 4">
            <a:extLst>
              <a:ext uri="{FF2B5EF4-FFF2-40B4-BE49-F238E27FC236}">
                <a16:creationId xmlns:a16="http://schemas.microsoft.com/office/drawing/2014/main" id="{744EB746-EB5B-63BE-B024-2F51F19D8C1A}"/>
              </a:ext>
            </a:extLst>
          </p:cNvPr>
          <p:cNvSpPr>
            <a:spLocks noGrp="1"/>
          </p:cNvSpPr>
          <p:nvPr>
            <p:ph type="sldNum" sz="quarter" idx="12"/>
          </p:nvPr>
        </p:nvSpPr>
        <p:spPr/>
        <p:txBody>
          <a:bodyPr/>
          <a:lstStyle/>
          <a:p>
            <a:fld id="{8908A19C-4CFF-4905-BE0B-218A1407765A}" type="slidenum">
              <a:rPr lang="en-IN" smtClean="0"/>
              <a:t>14</a:t>
            </a:fld>
            <a:endParaRPr lang="en-IN"/>
          </a:p>
        </p:txBody>
      </p:sp>
    </p:spTree>
    <p:extLst>
      <p:ext uri="{BB962C8B-B14F-4D97-AF65-F5344CB8AC3E}">
        <p14:creationId xmlns:p14="http://schemas.microsoft.com/office/powerpoint/2010/main" val="158985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25D302-57A6-E9AF-C15A-C2BACAB5A027}"/>
              </a:ext>
            </a:extLst>
          </p:cNvPr>
          <p:cNvSpPr>
            <a:spLocks noGrp="1"/>
          </p:cNvSpPr>
          <p:nvPr>
            <p:ph type="sldNum" sz="quarter" idx="12"/>
          </p:nvPr>
        </p:nvSpPr>
        <p:spPr/>
        <p:txBody>
          <a:bodyPr/>
          <a:lstStyle/>
          <a:p>
            <a:fld id="{8908A19C-4CFF-4905-BE0B-218A1407765A}" type="slidenum">
              <a:rPr lang="en-IN" smtClean="0"/>
              <a:t>15</a:t>
            </a:fld>
            <a:endParaRPr lang="en-IN"/>
          </a:p>
        </p:txBody>
      </p:sp>
      <p:sp>
        <p:nvSpPr>
          <p:cNvPr id="7" name="Title 1">
            <a:extLst>
              <a:ext uri="{FF2B5EF4-FFF2-40B4-BE49-F238E27FC236}">
                <a16:creationId xmlns:a16="http://schemas.microsoft.com/office/drawing/2014/main" id="{AF61C778-6D41-FCC6-5FDA-1FA318A49802}"/>
              </a:ext>
            </a:extLst>
          </p:cNvPr>
          <p:cNvSpPr txBox="1">
            <a:spLocks/>
          </p:cNvSpPr>
          <p:nvPr/>
        </p:nvSpPr>
        <p:spPr>
          <a:xfrm>
            <a:off x="720000" y="180000"/>
            <a:ext cx="8596668" cy="1019419"/>
          </a:xfrm>
          <a:prstGeom prst="rect">
            <a:avLst/>
          </a:prstGeom>
        </p:spPr>
        <p:txBody>
          <a:bodyPr vert="horz" lIns="91440" tIns="45720" rIns="91440" bIns="45720" rtlCol="0" anchor="ctr" anchorCtr="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IN" sz="2500" dirty="0">
              <a:latin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05FE525F-D4C4-5DA4-54B3-805372ED3C47}"/>
              </a:ext>
            </a:extLst>
          </p:cNvPr>
          <p:cNvGraphicFramePr>
            <a:graphicFrameLocks noGrp="1"/>
          </p:cNvGraphicFramePr>
          <p:nvPr>
            <p:ph idx="1"/>
            <p:extLst>
              <p:ext uri="{D42A27DB-BD31-4B8C-83A1-F6EECF244321}">
                <p14:modId xmlns:p14="http://schemas.microsoft.com/office/powerpoint/2010/main" val="592077495"/>
              </p:ext>
            </p:extLst>
          </p:nvPr>
        </p:nvGraphicFramePr>
        <p:xfrm>
          <a:off x="720001" y="1346199"/>
          <a:ext cx="8596667" cy="5060286"/>
        </p:xfrm>
        <a:graphic>
          <a:graphicData uri="http://schemas.openxmlformats.org/drawingml/2006/table">
            <a:tbl>
              <a:tblPr firstRow="1" firstCol="1" bandRow="1">
                <a:tableStyleId>{5C22544A-7EE6-4342-B048-85BDC9FD1C3A}</a:tableStyleId>
              </a:tblPr>
              <a:tblGrid>
                <a:gridCol w="4241003">
                  <a:extLst>
                    <a:ext uri="{9D8B030D-6E8A-4147-A177-3AD203B41FA5}">
                      <a16:colId xmlns:a16="http://schemas.microsoft.com/office/drawing/2014/main" val="1137931522"/>
                    </a:ext>
                  </a:extLst>
                </a:gridCol>
                <a:gridCol w="2290696">
                  <a:extLst>
                    <a:ext uri="{9D8B030D-6E8A-4147-A177-3AD203B41FA5}">
                      <a16:colId xmlns:a16="http://schemas.microsoft.com/office/drawing/2014/main" val="184979871"/>
                    </a:ext>
                  </a:extLst>
                </a:gridCol>
                <a:gridCol w="2064968">
                  <a:extLst>
                    <a:ext uri="{9D8B030D-6E8A-4147-A177-3AD203B41FA5}">
                      <a16:colId xmlns:a16="http://schemas.microsoft.com/office/drawing/2014/main" val="822751723"/>
                    </a:ext>
                  </a:extLst>
                </a:gridCol>
              </a:tblGrid>
              <a:tr h="240966">
                <a:tc gridSpan="3">
                  <a:txBody>
                    <a:bodyPr/>
                    <a:lstStyle/>
                    <a:p>
                      <a:r>
                        <a:rPr lang="en-IN" sz="1000" b="1" kern="100" dirty="0">
                          <a:solidFill>
                            <a:schemeClr val="tx1"/>
                          </a:solidFill>
                          <a:effectLst/>
                          <a:latin typeface="Calibri" panose="020F0502020204030204" pitchFamily="34" charset="0"/>
                          <a:cs typeface="Calibri" panose="020F0502020204030204" pitchFamily="34" charset="0"/>
                        </a:rPr>
                        <a:t>Alchemy Capital – Alchemy Leaders of Tomorrow Fund -  AIF Cat III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8835278"/>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Manager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Alchemy Capital Management </a:t>
                      </a:r>
                      <a:r>
                        <a:rPr lang="en-IN" sz="1000" b="0" kern="100" dirty="0" err="1">
                          <a:effectLst/>
                          <a:latin typeface="Calibri" panose="020F0502020204030204" pitchFamily="34" charset="0"/>
                          <a:cs typeface="Calibri" panose="020F0502020204030204" pitchFamily="34" charset="0"/>
                        </a:rPr>
                        <a:t>Pvt.</a:t>
                      </a:r>
                      <a:r>
                        <a:rPr lang="en-IN" sz="1000" b="0" kern="100" dirty="0">
                          <a:effectLst/>
                          <a:latin typeface="Calibri" panose="020F0502020204030204" pitchFamily="34" charset="0"/>
                          <a:cs typeface="Calibri" panose="020F0502020204030204" pitchFamily="34" charset="0"/>
                        </a:rPr>
                        <a:t> Ltd.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55476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Fund Managers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Hiren Ved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7561127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Tenure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Open Ended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2027649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Underlying Asset Class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Listed Equities, QIPs and IPO opportunities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458581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 Initial Contribution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1000" b="0" kern="100" dirty="0">
                        <a:effectLst/>
                        <a:latin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0352882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Minimum Commitment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Rs. 1 Crores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4159512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Options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Lump Sum: 100% at the time of investment</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8529979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Horizon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3 to 5 years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67524752"/>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Redemption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Monthly with prior notice of 15 days with exit charges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8796820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Allotment Date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First of every month</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82630179"/>
                  </a:ext>
                </a:extLst>
              </a:tr>
              <a:tr h="481932">
                <a:tc>
                  <a:txBody>
                    <a:bodyPr/>
                    <a:lstStyle/>
                    <a:p>
                      <a:r>
                        <a:rPr lang="en-IN" sz="1000" b="0" kern="100">
                          <a:solidFill>
                            <a:schemeClr val="tx1"/>
                          </a:solidFill>
                          <a:effectLst/>
                          <a:latin typeface="Calibri" panose="020F0502020204030204" pitchFamily="34" charset="0"/>
                          <a:cs typeface="Calibri" panose="020F0502020204030204" pitchFamily="34" charset="0"/>
                        </a:rPr>
                        <a:t>Eligible Investors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Resident Indians, NRI, HNI, Hindu undivided Family (HUF), Banks, Bodies Corporate, Partnership Firm, Accredited Investors &amp; Trusts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3537898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Inception Date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03/01/2018</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1761798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Performance (As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 </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2510324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Portfolio Returns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S&amp;P BSE 500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67633"/>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31.30%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25.60%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8957739"/>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2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29.10%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18.60%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603566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3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19.50%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15.30%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079023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5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26.60%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18.10%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29283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Since Inception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16.50%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13.50%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4977728"/>
                  </a:ext>
                </a:extLst>
              </a:tr>
            </a:tbl>
          </a:graphicData>
        </a:graphic>
      </p:graphicFrame>
    </p:spTree>
    <p:extLst>
      <p:ext uri="{BB962C8B-B14F-4D97-AF65-F5344CB8AC3E}">
        <p14:creationId xmlns:p14="http://schemas.microsoft.com/office/powerpoint/2010/main" val="2044491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122F-C45D-2978-2632-055C1BC26AFF}"/>
              </a:ext>
            </a:extLst>
          </p:cNvPr>
          <p:cNvSpPr>
            <a:spLocks noGrp="1"/>
          </p:cNvSpPr>
          <p:nvPr>
            <p:ph type="title"/>
          </p:nvPr>
        </p:nvSpPr>
        <p:spPr>
          <a:xfrm>
            <a:off x="720000" y="180000"/>
            <a:ext cx="8596668" cy="132080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US" sz="2500" dirty="0"/>
          </a:p>
        </p:txBody>
      </p:sp>
      <p:sp>
        <p:nvSpPr>
          <p:cNvPr id="5" name="Slide Number Placeholder 4">
            <a:extLst>
              <a:ext uri="{FF2B5EF4-FFF2-40B4-BE49-F238E27FC236}">
                <a16:creationId xmlns:a16="http://schemas.microsoft.com/office/drawing/2014/main" id="{879D63A1-2E5F-67CC-9A87-080EDA6BE42A}"/>
              </a:ext>
            </a:extLst>
          </p:cNvPr>
          <p:cNvSpPr>
            <a:spLocks noGrp="1"/>
          </p:cNvSpPr>
          <p:nvPr>
            <p:ph type="sldNum" sz="quarter" idx="12"/>
          </p:nvPr>
        </p:nvSpPr>
        <p:spPr/>
        <p:txBody>
          <a:bodyPr/>
          <a:lstStyle/>
          <a:p>
            <a:fld id="{8908A19C-4CFF-4905-BE0B-218A1407765A}" type="slidenum">
              <a:rPr lang="en-IN" smtClean="0"/>
              <a:t>16</a:t>
            </a:fld>
            <a:endParaRPr lang="en-IN"/>
          </a:p>
        </p:txBody>
      </p:sp>
      <p:graphicFrame>
        <p:nvGraphicFramePr>
          <p:cNvPr id="7" name="Content Placeholder 6">
            <a:extLst>
              <a:ext uri="{FF2B5EF4-FFF2-40B4-BE49-F238E27FC236}">
                <a16:creationId xmlns:a16="http://schemas.microsoft.com/office/drawing/2014/main" id="{39F29ECD-EB70-3CC5-ED96-25ADC33B77D1}"/>
              </a:ext>
            </a:extLst>
          </p:cNvPr>
          <p:cNvGraphicFramePr>
            <a:graphicFrameLocks noGrp="1"/>
          </p:cNvGraphicFramePr>
          <p:nvPr>
            <p:ph idx="1"/>
            <p:extLst>
              <p:ext uri="{D42A27DB-BD31-4B8C-83A1-F6EECF244321}">
                <p14:modId xmlns:p14="http://schemas.microsoft.com/office/powerpoint/2010/main" val="2623747905"/>
              </p:ext>
            </p:extLst>
          </p:nvPr>
        </p:nvGraphicFramePr>
        <p:xfrm>
          <a:off x="720000" y="1500799"/>
          <a:ext cx="8596667" cy="4905687"/>
        </p:xfrm>
        <a:graphic>
          <a:graphicData uri="http://schemas.openxmlformats.org/drawingml/2006/table">
            <a:tbl>
              <a:tblPr firstRow="1" firstCol="1" bandRow="1">
                <a:tableStyleId>{5C22544A-7EE6-4342-B048-85BDC9FD1C3A}</a:tableStyleId>
              </a:tblPr>
              <a:tblGrid>
                <a:gridCol w="1433711">
                  <a:extLst>
                    <a:ext uri="{9D8B030D-6E8A-4147-A177-3AD203B41FA5}">
                      <a16:colId xmlns:a16="http://schemas.microsoft.com/office/drawing/2014/main" val="2350233330"/>
                    </a:ext>
                  </a:extLst>
                </a:gridCol>
                <a:gridCol w="1431844">
                  <a:extLst>
                    <a:ext uri="{9D8B030D-6E8A-4147-A177-3AD203B41FA5}">
                      <a16:colId xmlns:a16="http://schemas.microsoft.com/office/drawing/2014/main" val="1336594605"/>
                    </a:ext>
                  </a:extLst>
                </a:gridCol>
                <a:gridCol w="1432778">
                  <a:extLst>
                    <a:ext uri="{9D8B030D-6E8A-4147-A177-3AD203B41FA5}">
                      <a16:colId xmlns:a16="http://schemas.microsoft.com/office/drawing/2014/main" val="1547242637"/>
                    </a:ext>
                  </a:extLst>
                </a:gridCol>
                <a:gridCol w="1432778">
                  <a:extLst>
                    <a:ext uri="{9D8B030D-6E8A-4147-A177-3AD203B41FA5}">
                      <a16:colId xmlns:a16="http://schemas.microsoft.com/office/drawing/2014/main" val="4180397810"/>
                    </a:ext>
                  </a:extLst>
                </a:gridCol>
                <a:gridCol w="2865556">
                  <a:extLst>
                    <a:ext uri="{9D8B030D-6E8A-4147-A177-3AD203B41FA5}">
                      <a16:colId xmlns:a16="http://schemas.microsoft.com/office/drawing/2014/main" val="2334646271"/>
                    </a:ext>
                  </a:extLst>
                </a:gridCol>
              </a:tblGrid>
              <a:tr h="4890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IN" sz="1000" b="0" kern="100">
                          <a:solidFill>
                            <a:schemeClr val="tx1"/>
                          </a:solidFill>
                          <a:effectLst/>
                          <a:latin typeface="Calibri" panose="020F0502020204030204" pitchFamily="34" charset="0"/>
                          <a:cs typeface="Calibri" panose="020F0502020204030204" pitchFamily="34" charset="0"/>
                        </a:rPr>
                        <a:t>Management Fees (p.a.)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2348665"/>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Rs.1 Crore to &lt; Rs.5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Rs.5 Crore to &lt; Rs.10 Crores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&gt; Rs.10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 </a:t>
                      </a:r>
                    </a:p>
                    <a:p>
                      <a:pPr algn="just"/>
                      <a:r>
                        <a:rPr lang="en-IN" sz="1000" b="0" kern="100">
                          <a:solidFill>
                            <a:schemeClr val="tx1"/>
                          </a:solidFill>
                          <a:effectLst/>
                          <a:latin typeface="Calibri" panose="020F0502020204030204" pitchFamily="34" charset="0"/>
                          <a:cs typeface="Calibri" panose="020F0502020204030204" pitchFamily="34" charset="0"/>
                        </a:rPr>
                        <a:t>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465729"/>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Management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Nil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12901"/>
                  </a:ext>
                </a:extLst>
              </a:tr>
              <a:tr h="136843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15% of returns charged at the end of each financial year or at the time of redemption, whichever is earlier, with the hurdle rate of 10%, including high watermark provisions.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562208"/>
                  </a:ext>
                </a:extLst>
              </a:tr>
              <a:tr h="17954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Exit Load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Year 1 – 1%</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Nil thereafter</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851821"/>
                  </a:ext>
                </a:extLst>
              </a:tr>
            </a:tbl>
          </a:graphicData>
        </a:graphic>
      </p:graphicFrame>
    </p:spTree>
    <p:extLst>
      <p:ext uri="{BB962C8B-B14F-4D97-AF65-F5344CB8AC3E}">
        <p14:creationId xmlns:p14="http://schemas.microsoft.com/office/powerpoint/2010/main" val="363593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D529-9909-FAAD-3AFD-6D324CE5C321}"/>
              </a:ext>
            </a:extLst>
          </p:cNvPr>
          <p:cNvSpPr>
            <a:spLocks noGrp="1"/>
          </p:cNvSpPr>
          <p:nvPr>
            <p:ph type="title"/>
          </p:nvPr>
        </p:nvSpPr>
        <p:spPr>
          <a:xfrm>
            <a:off x="720000" y="180000"/>
            <a:ext cx="8596668" cy="124751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AIF – Cat 3 – Open Ended</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58C789BA-ABF8-B12D-A0FB-4AD4738E5C12}"/>
              </a:ext>
            </a:extLst>
          </p:cNvPr>
          <p:cNvSpPr>
            <a:spLocks noGrp="1"/>
          </p:cNvSpPr>
          <p:nvPr>
            <p:ph type="sldNum" sz="quarter" idx="12"/>
          </p:nvPr>
        </p:nvSpPr>
        <p:spPr/>
        <p:txBody>
          <a:bodyPr/>
          <a:lstStyle/>
          <a:p>
            <a:fld id="{8908A19C-4CFF-4905-BE0B-218A1407765A}" type="slidenum">
              <a:rPr lang="en-IN" smtClean="0"/>
              <a:t>17</a:t>
            </a:fld>
            <a:endParaRPr lang="en-IN"/>
          </a:p>
        </p:txBody>
      </p:sp>
      <p:graphicFrame>
        <p:nvGraphicFramePr>
          <p:cNvPr id="7" name="Content Placeholder 6">
            <a:extLst>
              <a:ext uri="{FF2B5EF4-FFF2-40B4-BE49-F238E27FC236}">
                <a16:creationId xmlns:a16="http://schemas.microsoft.com/office/drawing/2014/main" id="{01774B30-A4E9-A6B2-81A1-C45C4E574718}"/>
              </a:ext>
            </a:extLst>
          </p:cNvPr>
          <p:cNvGraphicFramePr>
            <a:graphicFrameLocks noGrp="1"/>
          </p:cNvGraphicFramePr>
          <p:nvPr>
            <p:ph idx="1"/>
            <p:extLst>
              <p:ext uri="{D42A27DB-BD31-4B8C-83A1-F6EECF244321}">
                <p14:modId xmlns:p14="http://schemas.microsoft.com/office/powerpoint/2010/main" val="669978011"/>
              </p:ext>
            </p:extLst>
          </p:nvPr>
        </p:nvGraphicFramePr>
        <p:xfrm>
          <a:off x="720000" y="1443034"/>
          <a:ext cx="8596668" cy="498529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09128241"/>
                    </a:ext>
                  </a:extLst>
                </a:gridCol>
                <a:gridCol w="3077820">
                  <a:extLst>
                    <a:ext uri="{9D8B030D-6E8A-4147-A177-3AD203B41FA5}">
                      <a16:colId xmlns:a16="http://schemas.microsoft.com/office/drawing/2014/main" val="3404337220"/>
                    </a:ext>
                  </a:extLst>
                </a:gridCol>
                <a:gridCol w="2927285">
                  <a:extLst>
                    <a:ext uri="{9D8B030D-6E8A-4147-A177-3AD203B41FA5}">
                      <a16:colId xmlns:a16="http://schemas.microsoft.com/office/drawing/2014/main" val="242709241"/>
                    </a:ext>
                  </a:extLst>
                </a:gridCol>
              </a:tblGrid>
              <a:tr h="259393">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 – Category 3 AIF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932327"/>
                  </a:ext>
                </a:extLst>
              </a:tr>
              <a:tr h="23559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Sachin Khivasara, Jigar Mistry , Viral Berawala &amp; Natasha Lulla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97702329"/>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Objective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74632179"/>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46889511"/>
                  </a:ext>
                </a:extLst>
              </a:tr>
              <a:tr h="20656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 1 Crore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52125054"/>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15505772"/>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010057684"/>
                  </a:ext>
                </a:extLst>
              </a:tr>
              <a:tr h="22845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0860560"/>
                  </a:ext>
                </a:extLst>
              </a:tr>
              <a:tr h="30327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 – Category III AIF – Open Ended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648245"/>
                  </a:ext>
                </a:extLst>
              </a:tr>
              <a:tr h="153911">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2833175"/>
                  </a:ext>
                </a:extLst>
              </a:tr>
              <a:tr h="15391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26.40%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371402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25509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214941"/>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5793166"/>
                  </a:ext>
                </a:extLst>
              </a:tr>
              <a:tr h="18324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27.50%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21.20%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2670899"/>
                  </a:ext>
                </a:extLst>
              </a:tr>
              <a:tr h="14675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0103069"/>
                  </a:ext>
                </a:extLst>
              </a:tr>
            </a:tbl>
          </a:graphicData>
        </a:graphic>
      </p:graphicFrame>
    </p:spTree>
    <p:extLst>
      <p:ext uri="{BB962C8B-B14F-4D97-AF65-F5344CB8AC3E}">
        <p14:creationId xmlns:p14="http://schemas.microsoft.com/office/powerpoint/2010/main" val="241483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1A96-BAD0-15B9-83A8-BF7AC8A69C4D}"/>
              </a:ext>
            </a:extLst>
          </p:cNvPr>
          <p:cNvSpPr>
            <a:spLocks noGrp="1"/>
          </p:cNvSpPr>
          <p:nvPr>
            <p:ph type="title"/>
          </p:nvPr>
        </p:nvSpPr>
        <p:spPr>
          <a:xfrm>
            <a:off x="720000" y="273185"/>
            <a:ext cx="8596668" cy="1123285"/>
          </a:xfrm>
        </p:spPr>
        <p:txBody>
          <a:bodyPr anchor="ctr" anchorCtr="0">
            <a:normAutofit fontScale="90000"/>
          </a:bodyPr>
          <a:lstStyle/>
          <a:p>
            <a:r>
              <a:rPr lang="en-IN" sz="28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800" dirty="0">
                <a:latin typeface="Calibri" panose="020F0502020204030204" pitchFamily="34" charset="0"/>
                <a:ea typeface="Calibri" panose="020F0502020204030204" pitchFamily="34" charset="0"/>
                <a:cs typeface="Calibri" panose="020F0502020204030204" pitchFamily="34" charset="0"/>
              </a:rPr>
            </a:br>
            <a:r>
              <a:rPr lang="en-IN" sz="2800" dirty="0" err="1">
                <a:latin typeface="Calibri" panose="020F0502020204030204" pitchFamily="34" charset="0"/>
                <a:cs typeface="Calibri" panose="020F0502020204030204" pitchFamily="34" charset="0"/>
              </a:rPr>
              <a:t>ValueQuest</a:t>
            </a:r>
            <a:r>
              <a:rPr lang="en-IN" sz="2800" dirty="0">
                <a:latin typeface="Calibri" panose="020F0502020204030204" pitchFamily="34" charset="0"/>
                <a:cs typeface="Calibri" panose="020F0502020204030204" pitchFamily="34" charset="0"/>
              </a:rPr>
              <a:t> Platinum Fund</a:t>
            </a:r>
            <a:br>
              <a:rPr lang="en-IN" sz="2800" dirty="0">
                <a:latin typeface="Calibri" panose="020F0502020204030204" pitchFamily="34" charset="0"/>
                <a:cs typeface="Calibri" panose="020F0502020204030204" pitchFamily="34" charset="0"/>
              </a:rPr>
            </a:br>
            <a:endParaRPr lang="en-US" sz="2600" dirty="0"/>
          </a:p>
        </p:txBody>
      </p:sp>
      <p:sp>
        <p:nvSpPr>
          <p:cNvPr id="5" name="Slide Number Placeholder 4">
            <a:extLst>
              <a:ext uri="{FF2B5EF4-FFF2-40B4-BE49-F238E27FC236}">
                <a16:creationId xmlns:a16="http://schemas.microsoft.com/office/drawing/2014/main" id="{DDB99458-144B-52FE-0D57-7A51D15AFD0E}"/>
              </a:ext>
            </a:extLst>
          </p:cNvPr>
          <p:cNvSpPr>
            <a:spLocks noGrp="1"/>
          </p:cNvSpPr>
          <p:nvPr>
            <p:ph type="sldNum" sz="quarter" idx="12"/>
          </p:nvPr>
        </p:nvSpPr>
        <p:spPr/>
        <p:txBody>
          <a:bodyPr/>
          <a:lstStyle/>
          <a:p>
            <a:fld id="{8908A19C-4CFF-4905-BE0B-218A1407765A}" type="slidenum">
              <a:rPr lang="en-IN" smtClean="0"/>
              <a:t>18</a:t>
            </a:fld>
            <a:endParaRPr lang="en-IN"/>
          </a:p>
        </p:txBody>
      </p:sp>
      <p:graphicFrame>
        <p:nvGraphicFramePr>
          <p:cNvPr id="10" name="Content Placeholder 9">
            <a:extLst>
              <a:ext uri="{FF2B5EF4-FFF2-40B4-BE49-F238E27FC236}">
                <a16:creationId xmlns:a16="http://schemas.microsoft.com/office/drawing/2014/main" id="{197D400D-B42D-948A-3C4C-61A03DD716C0}"/>
              </a:ext>
            </a:extLst>
          </p:cNvPr>
          <p:cNvGraphicFramePr>
            <a:graphicFrameLocks noGrp="1"/>
          </p:cNvGraphicFramePr>
          <p:nvPr>
            <p:ph idx="1"/>
            <p:extLst>
              <p:ext uri="{D42A27DB-BD31-4B8C-83A1-F6EECF244321}">
                <p14:modId xmlns:p14="http://schemas.microsoft.com/office/powerpoint/2010/main" val="3405886834"/>
              </p:ext>
            </p:extLst>
          </p:nvPr>
        </p:nvGraphicFramePr>
        <p:xfrm>
          <a:off x="720000" y="1175400"/>
          <a:ext cx="8596668" cy="5267400"/>
        </p:xfrm>
        <a:graphic>
          <a:graphicData uri="http://schemas.openxmlformats.org/drawingml/2006/table">
            <a:tbl>
              <a:tblPr firstRow="1" firstCol="1" bandRow="1">
                <a:effectLst>
                  <a:outerShdw blurRad="50800" dist="50800" dir="5400000" algn="ctr" rotWithShape="0">
                    <a:schemeClr val="bg1"/>
                  </a:outerShdw>
                </a:effectLst>
                <a:tableStyleId>{5C22544A-7EE6-4342-B048-85BDC9FD1C3A}</a:tableStyleId>
              </a:tblPr>
              <a:tblGrid>
                <a:gridCol w="2517920">
                  <a:extLst>
                    <a:ext uri="{9D8B030D-6E8A-4147-A177-3AD203B41FA5}">
                      <a16:colId xmlns:a16="http://schemas.microsoft.com/office/drawing/2014/main" val="1518804840"/>
                    </a:ext>
                  </a:extLst>
                </a:gridCol>
                <a:gridCol w="4087153">
                  <a:extLst>
                    <a:ext uri="{9D8B030D-6E8A-4147-A177-3AD203B41FA5}">
                      <a16:colId xmlns:a16="http://schemas.microsoft.com/office/drawing/2014/main" val="39425827"/>
                    </a:ext>
                  </a:extLst>
                </a:gridCol>
                <a:gridCol w="1991595">
                  <a:extLst>
                    <a:ext uri="{9D8B030D-6E8A-4147-A177-3AD203B41FA5}">
                      <a16:colId xmlns:a16="http://schemas.microsoft.com/office/drawing/2014/main" val="978673864"/>
                    </a:ext>
                  </a:extLst>
                </a:gridCol>
              </a:tblGrid>
              <a:tr h="141484">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83092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25938776"/>
                  </a:ext>
                </a:extLst>
              </a:tr>
              <a:tr h="1777878">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Investment Philosophy / Strategy</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Platinum emphasis on investing in fundamentally sound, well researched companies having bright future prospect irrespective of market capitalization. The aim is to identify business tailwinds in a company/ sector and capitalize on the same. Apart from core portfolio stocks complimented with young/ new to market/ turnaround stocks, portfolio can have access to exclusive deals, special situation opportunities. These stocks will be selected based on business tailwinds and superior risk-reward.</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1 – 3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0387762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09334926"/>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 Crores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27955412"/>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Years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0369959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30/11/2024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39965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2034802"/>
                  </a:ext>
                </a:extLst>
              </a:tr>
              <a:tr h="141484">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63519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32.71%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27.01%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0130784"/>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38.06%</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20.02%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5104676"/>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25.95%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16.85%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3931848"/>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36.29%</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19.57%</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158370"/>
                  </a:ext>
                </a:extLst>
              </a:tr>
              <a:tr h="8711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22.12%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14.59%</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3705671"/>
                  </a:ext>
                </a:extLst>
              </a:tr>
              <a:tr h="756543">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b="1"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78359492"/>
                  </a:ext>
                </a:extLst>
              </a:tr>
            </a:tbl>
          </a:graphicData>
        </a:graphic>
      </p:graphicFrame>
    </p:spTree>
    <p:extLst>
      <p:ext uri="{BB962C8B-B14F-4D97-AF65-F5344CB8AC3E}">
        <p14:creationId xmlns:p14="http://schemas.microsoft.com/office/powerpoint/2010/main" val="235122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94FE-571F-6F5E-1A1B-E9BCBEFF2A00}"/>
              </a:ext>
            </a:extLst>
          </p:cNvPr>
          <p:cNvSpPr>
            <a:spLocks noGrp="1"/>
          </p:cNvSpPr>
          <p:nvPr>
            <p:ph type="title"/>
          </p:nvPr>
        </p:nvSpPr>
        <p:spPr>
          <a:xfrm>
            <a:off x="720000" y="139746"/>
            <a:ext cx="8648700" cy="1181051"/>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cs typeface="Calibri" panose="020F0502020204030204" pitchFamily="34" charset="0"/>
              </a:rPr>
            </a:br>
            <a:r>
              <a:rPr lang="en-IN" sz="2500" dirty="0">
                <a:latin typeface="Calibri" panose="020F0502020204030204" pitchFamily="34" charset="0"/>
                <a:cs typeface="Calibri" panose="020F0502020204030204" pitchFamily="34" charset="0"/>
              </a:rPr>
              <a:t>Alchemy High Growth Select Stock Fund</a:t>
            </a:r>
            <a:endParaRPr lang="en-US"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796C9ABF-350D-BD8B-CCCE-C6A880E9140D}"/>
              </a:ext>
            </a:extLst>
          </p:cNvPr>
          <p:cNvSpPr>
            <a:spLocks noGrp="1"/>
          </p:cNvSpPr>
          <p:nvPr>
            <p:ph type="sldNum" sz="quarter" idx="12"/>
          </p:nvPr>
        </p:nvSpPr>
        <p:spPr/>
        <p:txBody>
          <a:bodyPr/>
          <a:lstStyle/>
          <a:p>
            <a:fld id="{8908A19C-4CFF-4905-BE0B-218A1407765A}" type="slidenum">
              <a:rPr lang="en-IN" smtClean="0"/>
              <a:t>19</a:t>
            </a:fld>
            <a:endParaRPr lang="en-IN"/>
          </a:p>
        </p:txBody>
      </p:sp>
      <p:graphicFrame>
        <p:nvGraphicFramePr>
          <p:cNvPr id="6" name="Content Placeholder 5">
            <a:extLst>
              <a:ext uri="{FF2B5EF4-FFF2-40B4-BE49-F238E27FC236}">
                <a16:creationId xmlns:a16="http://schemas.microsoft.com/office/drawing/2014/main" id="{1284B08A-844A-519B-8CED-8190F56CC77D}"/>
              </a:ext>
            </a:extLst>
          </p:cNvPr>
          <p:cNvGraphicFramePr>
            <a:graphicFrameLocks noGrp="1"/>
          </p:cNvGraphicFramePr>
          <p:nvPr>
            <p:ph idx="1"/>
            <p:extLst>
              <p:ext uri="{D42A27DB-BD31-4B8C-83A1-F6EECF244321}">
                <p14:modId xmlns:p14="http://schemas.microsoft.com/office/powerpoint/2010/main" val="1398926141"/>
              </p:ext>
            </p:extLst>
          </p:nvPr>
        </p:nvGraphicFramePr>
        <p:xfrm>
          <a:off x="720000" y="1320797"/>
          <a:ext cx="8648700" cy="5204372"/>
        </p:xfrm>
        <a:graphic>
          <a:graphicData uri="http://schemas.openxmlformats.org/drawingml/2006/table">
            <a:tbl>
              <a:tblPr firstRow="1" firstCol="1" bandRow="1">
                <a:tableStyleId>{5C22544A-7EE6-4342-B048-85BDC9FD1C3A}</a:tableStyleId>
              </a:tblPr>
              <a:tblGrid>
                <a:gridCol w="2533160">
                  <a:extLst>
                    <a:ext uri="{9D8B030D-6E8A-4147-A177-3AD203B41FA5}">
                      <a16:colId xmlns:a16="http://schemas.microsoft.com/office/drawing/2014/main" val="3317326356"/>
                    </a:ext>
                  </a:extLst>
                </a:gridCol>
                <a:gridCol w="4111891">
                  <a:extLst>
                    <a:ext uri="{9D8B030D-6E8A-4147-A177-3AD203B41FA5}">
                      <a16:colId xmlns:a16="http://schemas.microsoft.com/office/drawing/2014/main" val="2323101360"/>
                    </a:ext>
                  </a:extLst>
                </a:gridCol>
                <a:gridCol w="2003649">
                  <a:extLst>
                    <a:ext uri="{9D8B030D-6E8A-4147-A177-3AD203B41FA5}">
                      <a16:colId xmlns:a16="http://schemas.microsoft.com/office/drawing/2014/main" val="2288102056"/>
                    </a:ext>
                  </a:extLst>
                </a:gridCol>
              </a:tblGrid>
              <a:tr h="142218">
                <a:tc gridSpan="3">
                  <a:txBody>
                    <a:bodyPr/>
                    <a:lstStyle/>
                    <a:p>
                      <a:pPr marL="0" algn="just" defTabSz="457200" rtl="0" eaLnBrk="1" latinLnBrk="0" hangingPunct="1"/>
                      <a:r>
                        <a:rPr lang="en-IN" sz="1000" b="1" kern="100" dirty="0">
                          <a:solidFill>
                            <a:schemeClr val="tx1"/>
                          </a:solidFill>
                          <a:effectLst/>
                          <a:latin typeface="Calibri" panose="020F0502020204030204" pitchFamily="34" charset="0"/>
                          <a:ea typeface="+mn-ea"/>
                          <a:cs typeface="Calibri" panose="020F0502020204030204" pitchFamily="34" charset="0"/>
                        </a:rPr>
                        <a:t>Alchemy High Growth - Select Stock Fund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232126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Fund Manager Name – </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Hiren Ved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71348506"/>
                  </a:ext>
                </a:extLst>
              </a:tr>
              <a:tr h="1654995">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Investment Philosophy / Strategy</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u="sng" kern="100" dirty="0">
                          <a:solidFill>
                            <a:schemeClr val="tx1"/>
                          </a:solidFill>
                          <a:effectLst/>
                          <a:latin typeface="Calibri" panose="020F0502020204030204" pitchFamily="34" charset="0"/>
                          <a:cs typeface="Calibri" panose="020F0502020204030204" pitchFamily="34" charset="0"/>
                        </a:rPr>
                        <a:t>Philosophy: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The philosophy behind growth investing is based on the assumption that India is a high growth economy with a strong entrepreneurial culture. Our endeavour is to identify and invest in growth companies through a combination of top-down and bottoms up fundamental research to enable long term wealth creation. </a:t>
                      </a:r>
                    </a:p>
                    <a:p>
                      <a:pPr algn="just"/>
                      <a:r>
                        <a:rPr lang="en-IN" sz="1000" b="0" kern="100" dirty="0">
                          <a:solidFill>
                            <a:schemeClr val="tx1"/>
                          </a:solidFill>
                          <a:effectLst/>
                          <a:latin typeface="Calibri" panose="020F0502020204030204" pitchFamily="34" charset="0"/>
                          <a:cs typeface="Calibri" panose="020F0502020204030204" pitchFamily="34" charset="0"/>
                        </a:rPr>
                        <a:t>A typical Portfolio may generally consist of between 8-12 stocks across sectors. </a:t>
                      </a:r>
                    </a:p>
                    <a:p>
                      <a:pPr algn="just"/>
                      <a:r>
                        <a:rPr lang="en-IN" sz="1000" b="0" kern="100" dirty="0">
                          <a:solidFill>
                            <a:schemeClr val="tx1"/>
                          </a:solidFill>
                          <a:effectLst/>
                          <a:latin typeface="Calibri" panose="020F0502020204030204" pitchFamily="34" charset="0"/>
                          <a:cs typeface="Calibri" panose="020F0502020204030204" pitchFamily="34" charset="0"/>
                        </a:rPr>
                        <a:t>We may construct such concentrated Portfolios as per the Clients need and understanding. </a:t>
                      </a: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sng" kern="100" dirty="0">
                          <a:solidFill>
                            <a:schemeClr val="tx1"/>
                          </a:solidFill>
                          <a:effectLst/>
                          <a:latin typeface="Calibri" panose="020F0502020204030204" pitchFamily="34" charset="0"/>
                          <a:cs typeface="Calibri" panose="020F0502020204030204" pitchFamily="34" charset="0"/>
                        </a:rPr>
                        <a:t>Strategy: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Invest in companies across the market capitalization range, which have high growth potential and potential to deliver long-term capital appreciation.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796298177"/>
                  </a:ext>
                </a:extLst>
              </a:tr>
              <a:tr h="228710">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Number of Companies in the portfolio</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8 to 12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24277034"/>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Minimum Investment</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Rs.3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1032569"/>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Exit Load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Year 1 – 1% ; Nil thereafter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5827200"/>
                  </a:ext>
                </a:extLst>
              </a:tr>
              <a:tr h="143695">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Performance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7876074"/>
                  </a:ext>
                </a:extLst>
              </a:tr>
              <a:tr h="159403">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Period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Alchemy High Growth – Select Stock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S&amp;P BSE 500 TRI</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911746"/>
                  </a:ext>
                </a:extLst>
              </a:tr>
              <a:tr h="142218">
                <a:tc>
                  <a:txBody>
                    <a:bodyPr/>
                    <a:lstStyle/>
                    <a:p>
                      <a:pPr marL="0" algn="just" defTabSz="457200" rtl="0" eaLnBrk="1" latinLnBrk="0" hangingPunct="1"/>
                      <a:endParaRPr lang="en-IN" sz="1000" b="0" kern="100">
                        <a:solidFill>
                          <a:schemeClr val="tx1"/>
                        </a:solidFill>
                        <a:effectLst/>
                        <a:latin typeface="Calibri" panose="020F0502020204030204" pitchFamily="34" charset="0"/>
                        <a:ea typeface="+mn-ea"/>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4623268"/>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1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49776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2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31.00%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2879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3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16.80%</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843733"/>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5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20.70%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56028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Since Inception</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21.20%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9304229"/>
                  </a:ext>
                </a:extLst>
              </a:tr>
              <a:tr h="1242419">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Fee Structure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Fixed  Fee – </a:t>
                      </a:r>
                    </a:p>
                    <a:p>
                      <a:pPr algn="just"/>
                      <a:r>
                        <a:rPr lang="en-GB" sz="1000" b="0" kern="100" dirty="0">
                          <a:solidFill>
                            <a:schemeClr val="tx1"/>
                          </a:solidFill>
                          <a:effectLst/>
                          <a:latin typeface="Calibri" panose="020F0502020204030204" pitchFamily="34" charset="0"/>
                          <a:cs typeface="Calibri" panose="020F0502020204030204" pitchFamily="34" charset="0"/>
                        </a:rPr>
                        <a:t>2.50% per annum charged quarterly</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 </a:t>
                      </a:r>
                    </a:p>
                    <a:p>
                      <a:pPr algn="just"/>
                      <a:r>
                        <a:rPr lang="en-IN" sz="1000" b="0" kern="100" dirty="0">
                          <a:solidFill>
                            <a:schemeClr val="tx1"/>
                          </a:solidFill>
                          <a:effectLst/>
                          <a:latin typeface="Calibri" panose="020F0502020204030204" pitchFamily="34" charset="0"/>
                          <a:cs typeface="Calibri" panose="020F0502020204030204" pitchFamily="34" charset="0"/>
                        </a:rPr>
                        <a:t>Performance Fee –</a:t>
                      </a: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Fixed Fee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Hurdle Rate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Performance Fee – 15%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415329169"/>
                  </a:ext>
                </a:extLst>
              </a:tr>
            </a:tbl>
          </a:graphicData>
        </a:graphic>
      </p:graphicFrame>
    </p:spTree>
    <p:extLst>
      <p:ext uri="{BB962C8B-B14F-4D97-AF65-F5344CB8AC3E}">
        <p14:creationId xmlns:p14="http://schemas.microsoft.com/office/powerpoint/2010/main" val="1983715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CEFF-A7E6-A17C-9BFA-D25301747653}"/>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3564E7A5-2F5D-993B-F1F3-53C526019B95}"/>
              </a:ext>
            </a:extLst>
          </p:cNvPr>
          <p:cNvSpPr>
            <a:spLocks noGrp="1"/>
          </p:cNvSpPr>
          <p:nvPr>
            <p:ph type="sldNum" sz="quarter" idx="12"/>
          </p:nvPr>
        </p:nvSpPr>
        <p:spPr/>
        <p:txBody>
          <a:bodyPr/>
          <a:lstStyle/>
          <a:p>
            <a:fld id="{8908A19C-4CFF-4905-BE0B-218A1407765A}" type="slidenum">
              <a:rPr lang="en-IN" smtClean="0"/>
              <a:t>20</a:t>
            </a:fld>
            <a:endParaRPr lang="en-IN"/>
          </a:p>
        </p:txBody>
      </p:sp>
      <p:graphicFrame>
        <p:nvGraphicFramePr>
          <p:cNvPr id="6" name="Content Placeholder 5">
            <a:extLst>
              <a:ext uri="{FF2B5EF4-FFF2-40B4-BE49-F238E27FC236}">
                <a16:creationId xmlns:a16="http://schemas.microsoft.com/office/drawing/2014/main" id="{48BAB774-9D62-3C3B-1B94-8910F28CEAFF}"/>
              </a:ext>
            </a:extLst>
          </p:cNvPr>
          <p:cNvGraphicFramePr>
            <a:graphicFrameLocks noGrp="1"/>
          </p:cNvGraphicFramePr>
          <p:nvPr>
            <p:ph idx="1"/>
            <p:extLst>
              <p:ext uri="{D42A27DB-BD31-4B8C-83A1-F6EECF244321}">
                <p14:modId xmlns:p14="http://schemas.microsoft.com/office/powerpoint/2010/main" val="4279267106"/>
              </p:ext>
            </p:extLst>
          </p:nvPr>
        </p:nvGraphicFramePr>
        <p:xfrm>
          <a:off x="720000" y="1384300"/>
          <a:ext cx="8596668" cy="502218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239498617"/>
                    </a:ext>
                  </a:extLst>
                </a:gridCol>
                <a:gridCol w="3077820">
                  <a:extLst>
                    <a:ext uri="{9D8B030D-6E8A-4147-A177-3AD203B41FA5}">
                      <a16:colId xmlns:a16="http://schemas.microsoft.com/office/drawing/2014/main" val="3480696077"/>
                    </a:ext>
                  </a:extLst>
                </a:gridCol>
                <a:gridCol w="2927285">
                  <a:extLst>
                    <a:ext uri="{9D8B030D-6E8A-4147-A177-3AD203B41FA5}">
                      <a16:colId xmlns:a16="http://schemas.microsoft.com/office/drawing/2014/main" val="898116472"/>
                    </a:ext>
                  </a:extLst>
                </a:gridCol>
              </a:tblGrid>
              <a:tr h="329992">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Unifi Capital – The Blended Rangoli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6895527"/>
                  </a:ext>
                </a:extLst>
              </a:tr>
              <a:tr h="29971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 Prithvi Raj</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21172088"/>
                  </a:ext>
                </a:extLst>
              </a:tr>
              <a:tr h="53525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Focus on identifying unique investment opportunities that consistently generate superior (risk adjusted) returns with due emphasis on capital preservation.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726265"/>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10 –20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90530446"/>
                  </a:ext>
                </a:extLst>
              </a:tr>
              <a:tr h="26278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013741824"/>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94018530"/>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Redemptions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The tenure of the fund is 5 years or 200% absolute return, whichever is earlier. Since the structure is PMS , there is no lock-in of funds. The redemption is processed within 7 working days.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2417802"/>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Calculation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Management Fee applicable will be charged on a monthly basis computed on each day end value. Applicable performance fee will be charged at the closure of the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4516738"/>
                  </a:ext>
                </a:extLst>
              </a:tr>
              <a:tr h="29063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79843935"/>
                  </a:ext>
                </a:extLst>
              </a:tr>
              <a:tr h="31848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Blended- Rangoli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3010853"/>
                  </a:ext>
                </a:extLst>
              </a:tr>
              <a:tr h="184070">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7900189"/>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19.59%</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3389468"/>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20.88%</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365090"/>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15.52%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16.85%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5056867"/>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30.77%</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19.57%</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735864"/>
                  </a:ext>
                </a:extLst>
              </a:tr>
              <a:tr h="23311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15.53%</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2444292"/>
                  </a:ext>
                </a:extLst>
              </a:tr>
            </a:tbl>
          </a:graphicData>
        </a:graphic>
      </p:graphicFrame>
    </p:spTree>
    <p:extLst>
      <p:ext uri="{BB962C8B-B14F-4D97-AF65-F5344CB8AC3E}">
        <p14:creationId xmlns:p14="http://schemas.microsoft.com/office/powerpoint/2010/main" val="52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6853-73D2-51BE-861A-ED6ECC444506}"/>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0BB3285C-E236-2616-DA64-A8B8097DEC72}"/>
              </a:ext>
            </a:extLst>
          </p:cNvPr>
          <p:cNvSpPr>
            <a:spLocks noGrp="1"/>
          </p:cNvSpPr>
          <p:nvPr>
            <p:ph type="sldNum" sz="quarter" idx="12"/>
          </p:nvPr>
        </p:nvSpPr>
        <p:spPr/>
        <p:txBody>
          <a:bodyPr/>
          <a:lstStyle/>
          <a:p>
            <a:fld id="{8908A19C-4CFF-4905-BE0B-218A1407765A}" type="slidenum">
              <a:rPr lang="en-IN" smtClean="0"/>
              <a:t>21</a:t>
            </a:fld>
            <a:endParaRPr lang="en-IN"/>
          </a:p>
        </p:txBody>
      </p:sp>
      <p:graphicFrame>
        <p:nvGraphicFramePr>
          <p:cNvPr id="7" name="Content Placeholder 6">
            <a:extLst>
              <a:ext uri="{FF2B5EF4-FFF2-40B4-BE49-F238E27FC236}">
                <a16:creationId xmlns:a16="http://schemas.microsoft.com/office/drawing/2014/main" id="{0254E495-EF8B-3763-826E-F12B63ACEA5C}"/>
              </a:ext>
            </a:extLst>
          </p:cNvPr>
          <p:cNvGraphicFramePr>
            <a:graphicFrameLocks noGrp="1"/>
          </p:cNvGraphicFramePr>
          <p:nvPr>
            <p:ph idx="1"/>
            <p:extLst>
              <p:ext uri="{D42A27DB-BD31-4B8C-83A1-F6EECF244321}">
                <p14:modId xmlns:p14="http://schemas.microsoft.com/office/powerpoint/2010/main" val="3080383973"/>
              </p:ext>
            </p:extLst>
          </p:nvPr>
        </p:nvGraphicFramePr>
        <p:xfrm>
          <a:off x="720000" y="1500800"/>
          <a:ext cx="8596667" cy="4905687"/>
        </p:xfrm>
        <a:graphic>
          <a:graphicData uri="http://schemas.openxmlformats.org/drawingml/2006/table">
            <a:tbl>
              <a:tblPr firstRow="1" firstCol="1" bandRow="1">
                <a:tableStyleId>{5C22544A-7EE6-4342-B048-85BDC9FD1C3A}</a:tableStyleId>
              </a:tblPr>
              <a:tblGrid>
                <a:gridCol w="2831694">
                  <a:extLst>
                    <a:ext uri="{9D8B030D-6E8A-4147-A177-3AD203B41FA5}">
                      <a16:colId xmlns:a16="http://schemas.microsoft.com/office/drawing/2014/main" val="2454525967"/>
                    </a:ext>
                  </a:extLst>
                </a:gridCol>
                <a:gridCol w="5764973">
                  <a:extLst>
                    <a:ext uri="{9D8B030D-6E8A-4147-A177-3AD203B41FA5}">
                      <a16:colId xmlns:a16="http://schemas.microsoft.com/office/drawing/2014/main" val="998847690"/>
                    </a:ext>
                  </a:extLst>
                </a:gridCol>
              </a:tblGrid>
              <a:tr h="490568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(With Management fee offset benefit):</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1.50% - 10%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1.50 %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Performance Fees of 20% of profits above hurdle rate of 10% p.a. with management fee offset benefit. The performance fee is charged at end of the 5 Years or 200% return whichever is earlier.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In case of pre closure management fee offset benefit will not be available. Maturity is defined as 5 years or 200% returns</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whichever is earlier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3821941"/>
                  </a:ext>
                </a:extLst>
              </a:tr>
            </a:tbl>
          </a:graphicData>
        </a:graphic>
      </p:graphicFrame>
    </p:spTree>
    <p:extLst>
      <p:ext uri="{BB962C8B-B14F-4D97-AF65-F5344CB8AC3E}">
        <p14:creationId xmlns:p14="http://schemas.microsoft.com/office/powerpoint/2010/main" val="1293328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4131-3694-D0FB-B4B0-35598F67858A}"/>
              </a:ext>
            </a:extLst>
          </p:cNvPr>
          <p:cNvSpPr>
            <a:spLocks noGrp="1"/>
          </p:cNvSpPr>
          <p:nvPr>
            <p:ph type="title"/>
          </p:nvPr>
        </p:nvSpPr>
        <p:spPr>
          <a:xfrm>
            <a:off x="677334" y="222913"/>
            <a:ext cx="8596668" cy="1107204"/>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Negen</a:t>
            </a:r>
            <a:r>
              <a:rPr lang="en-IN" sz="2500" dirty="0">
                <a:latin typeface="Calibri" panose="020F0502020204030204" pitchFamily="34" charset="0"/>
                <a:ea typeface="Calibri" panose="020F0502020204030204" pitchFamily="34" charset="0"/>
                <a:cs typeface="Calibri" panose="020F0502020204030204" pitchFamily="34" charset="0"/>
              </a:rPr>
              <a:t> Special Situation &amp; Technology Fund</a:t>
            </a:r>
            <a:endParaRPr lang="en-US" sz="2500" dirty="0"/>
          </a:p>
        </p:txBody>
      </p:sp>
      <p:sp>
        <p:nvSpPr>
          <p:cNvPr id="5" name="Slide Number Placeholder 4">
            <a:extLst>
              <a:ext uri="{FF2B5EF4-FFF2-40B4-BE49-F238E27FC236}">
                <a16:creationId xmlns:a16="http://schemas.microsoft.com/office/drawing/2014/main" id="{AE86E2CD-C132-F820-9FAB-6A02B9E14558}"/>
              </a:ext>
            </a:extLst>
          </p:cNvPr>
          <p:cNvSpPr>
            <a:spLocks noGrp="1"/>
          </p:cNvSpPr>
          <p:nvPr>
            <p:ph type="sldNum" sz="quarter" idx="12"/>
          </p:nvPr>
        </p:nvSpPr>
        <p:spPr/>
        <p:txBody>
          <a:bodyPr/>
          <a:lstStyle/>
          <a:p>
            <a:fld id="{8908A19C-4CFF-4905-BE0B-218A1407765A}" type="slidenum">
              <a:rPr lang="en-IN" smtClean="0"/>
              <a:t>22</a:t>
            </a:fld>
            <a:endParaRPr lang="en-IN"/>
          </a:p>
        </p:txBody>
      </p:sp>
      <p:graphicFrame>
        <p:nvGraphicFramePr>
          <p:cNvPr id="6" name="Content Placeholder 5">
            <a:extLst>
              <a:ext uri="{FF2B5EF4-FFF2-40B4-BE49-F238E27FC236}">
                <a16:creationId xmlns:a16="http://schemas.microsoft.com/office/drawing/2014/main" id="{665C7506-2C41-E540-3919-EEF0D7022A63}"/>
              </a:ext>
            </a:extLst>
          </p:cNvPr>
          <p:cNvGraphicFramePr>
            <a:graphicFrameLocks noGrp="1"/>
          </p:cNvGraphicFramePr>
          <p:nvPr>
            <p:ph idx="1"/>
            <p:extLst>
              <p:ext uri="{D42A27DB-BD31-4B8C-83A1-F6EECF244321}">
                <p14:modId xmlns:p14="http://schemas.microsoft.com/office/powerpoint/2010/main" val="835581783"/>
              </p:ext>
            </p:extLst>
          </p:nvPr>
        </p:nvGraphicFramePr>
        <p:xfrm>
          <a:off x="677334" y="1263233"/>
          <a:ext cx="8596668" cy="5143250"/>
        </p:xfrm>
        <a:graphic>
          <a:graphicData uri="http://schemas.openxmlformats.org/drawingml/2006/table">
            <a:tbl>
              <a:tblPr firstRow="1" firstCol="1" bandRow="1">
                <a:tableStyleId>{5C22544A-7EE6-4342-B048-85BDC9FD1C3A}</a:tableStyleId>
              </a:tblPr>
              <a:tblGrid>
                <a:gridCol w="2591564">
                  <a:extLst>
                    <a:ext uri="{9D8B030D-6E8A-4147-A177-3AD203B41FA5}">
                      <a16:colId xmlns:a16="http://schemas.microsoft.com/office/drawing/2014/main" val="4278405761"/>
                    </a:ext>
                  </a:extLst>
                </a:gridCol>
                <a:gridCol w="3077818">
                  <a:extLst>
                    <a:ext uri="{9D8B030D-6E8A-4147-A177-3AD203B41FA5}">
                      <a16:colId xmlns:a16="http://schemas.microsoft.com/office/drawing/2014/main" val="3955973476"/>
                    </a:ext>
                  </a:extLst>
                </a:gridCol>
                <a:gridCol w="2927286">
                  <a:extLst>
                    <a:ext uri="{9D8B030D-6E8A-4147-A177-3AD203B41FA5}">
                      <a16:colId xmlns:a16="http://schemas.microsoft.com/office/drawing/2014/main" val="258836605"/>
                    </a:ext>
                  </a:extLst>
                </a:gridCol>
              </a:tblGrid>
              <a:tr h="238260">
                <a:tc gridSpan="3">
                  <a:txBody>
                    <a:bodyPr/>
                    <a:lstStyle/>
                    <a:p>
                      <a:pPr algn="just"/>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Capital – </a:t>
                      </a:r>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8174420"/>
                  </a:ext>
                </a:extLst>
              </a:tr>
              <a:tr h="21639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Neil Bahal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13112146"/>
                  </a:ext>
                </a:extLst>
              </a:tr>
              <a:tr h="139192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Idea Generation: Most of our portfolio companies have a unique Combination of Special Situation Investing. We look for ideas from Demerger and Promoter Change with Better Management. These situations have delivered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MEGA Trends: We identify Mega Trends and Invest in the companies benefitting the most from them. We have been Investing in Consumer Tech Companies and being Early in this, we generated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Conservative Approach: We stay away from PSU and Cyclical Investments. We are sitting on 21% CASH and are looking for future opportunities.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786525411"/>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20 – 30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34129343"/>
                  </a:ext>
                </a:extLst>
              </a:tr>
              <a:tr h="1897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7671338"/>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10719392"/>
                  </a:ext>
                </a:extLst>
              </a:tr>
              <a:tr h="38646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86918826"/>
                  </a:ext>
                </a:extLst>
              </a:tr>
              <a:tr h="78499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Structure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 Fee of 15% Profit Share.</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Management Fee.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Expense Ratio.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Exit Load.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Only if you make money, we make money.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82199153"/>
                  </a:ext>
                </a:extLst>
              </a:tr>
              <a:tr h="20984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28850708"/>
                  </a:ext>
                </a:extLst>
              </a:tr>
              <a:tr h="31675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err="1">
                          <a:solidFill>
                            <a:schemeClr val="tx1"/>
                          </a:solidFill>
                          <a:effectLst/>
                          <a:latin typeface="Calibri" panose="020F0502020204030204" pitchFamily="34" charset="0"/>
                          <a:cs typeface="Calibri" panose="020F0502020204030204" pitchFamily="34" charset="0"/>
                        </a:rPr>
                        <a:t>Negen</a:t>
                      </a:r>
                      <a:r>
                        <a:rPr lang="en-IN" sz="1000" b="0"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6216851"/>
                  </a:ext>
                </a:extLst>
              </a:tr>
              <a:tr h="160682">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1600178"/>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38.67%</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990113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39.26%</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886044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28.04%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16.85%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9511074"/>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38.02%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19.57%</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39862"/>
                  </a:ext>
                </a:extLst>
              </a:tr>
              <a:tr h="16831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20.51%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15.47%</a:t>
                      </a: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7864538"/>
                  </a:ext>
                </a:extLst>
              </a:tr>
            </a:tbl>
          </a:graphicData>
        </a:graphic>
      </p:graphicFrame>
    </p:spTree>
    <p:extLst>
      <p:ext uri="{BB962C8B-B14F-4D97-AF65-F5344CB8AC3E}">
        <p14:creationId xmlns:p14="http://schemas.microsoft.com/office/powerpoint/2010/main" val="718385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5137-245A-40F2-94DF-9EA6B4FF6117}"/>
              </a:ext>
            </a:extLst>
          </p:cNvPr>
          <p:cNvSpPr>
            <a:spLocks noGrp="1"/>
          </p:cNvSpPr>
          <p:nvPr>
            <p:ph type="title"/>
          </p:nvPr>
        </p:nvSpPr>
        <p:spPr>
          <a:xfrm>
            <a:off x="720000" y="50796"/>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Fund</a:t>
            </a:r>
            <a:endParaRPr lang="en-US" sz="2500" dirty="0"/>
          </a:p>
        </p:txBody>
      </p:sp>
      <p:sp>
        <p:nvSpPr>
          <p:cNvPr id="5" name="Slide Number Placeholder 4">
            <a:extLst>
              <a:ext uri="{FF2B5EF4-FFF2-40B4-BE49-F238E27FC236}">
                <a16:creationId xmlns:a16="http://schemas.microsoft.com/office/drawing/2014/main" id="{BEC2335E-DDA2-2A2C-6F22-C3E8D888F8D7}"/>
              </a:ext>
            </a:extLst>
          </p:cNvPr>
          <p:cNvSpPr>
            <a:spLocks noGrp="1"/>
          </p:cNvSpPr>
          <p:nvPr>
            <p:ph type="sldNum" sz="quarter" idx="12"/>
          </p:nvPr>
        </p:nvSpPr>
        <p:spPr/>
        <p:txBody>
          <a:bodyPr/>
          <a:lstStyle/>
          <a:p>
            <a:fld id="{8908A19C-4CFF-4905-BE0B-218A1407765A}" type="slidenum">
              <a:rPr lang="en-IN" smtClean="0"/>
              <a:t>23</a:t>
            </a:fld>
            <a:endParaRPr lang="en-IN"/>
          </a:p>
        </p:txBody>
      </p:sp>
      <p:graphicFrame>
        <p:nvGraphicFramePr>
          <p:cNvPr id="6" name="Content Placeholder 5">
            <a:extLst>
              <a:ext uri="{FF2B5EF4-FFF2-40B4-BE49-F238E27FC236}">
                <a16:creationId xmlns:a16="http://schemas.microsoft.com/office/drawing/2014/main" id="{F10F622F-02EF-9989-CD35-F373F9E17E13}"/>
              </a:ext>
            </a:extLst>
          </p:cNvPr>
          <p:cNvGraphicFramePr>
            <a:graphicFrameLocks noGrp="1"/>
          </p:cNvGraphicFramePr>
          <p:nvPr>
            <p:ph idx="1"/>
            <p:extLst>
              <p:ext uri="{D42A27DB-BD31-4B8C-83A1-F6EECF244321}">
                <p14:modId xmlns:p14="http://schemas.microsoft.com/office/powerpoint/2010/main" val="3198514819"/>
              </p:ext>
            </p:extLst>
          </p:nvPr>
        </p:nvGraphicFramePr>
        <p:xfrm>
          <a:off x="720000" y="1214429"/>
          <a:ext cx="8596668" cy="5319737"/>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2556358046"/>
                    </a:ext>
                  </a:extLst>
                </a:gridCol>
                <a:gridCol w="3077820">
                  <a:extLst>
                    <a:ext uri="{9D8B030D-6E8A-4147-A177-3AD203B41FA5}">
                      <a16:colId xmlns:a16="http://schemas.microsoft.com/office/drawing/2014/main" val="396269143"/>
                    </a:ext>
                  </a:extLst>
                </a:gridCol>
                <a:gridCol w="2927285">
                  <a:extLst>
                    <a:ext uri="{9D8B030D-6E8A-4147-A177-3AD203B41FA5}">
                      <a16:colId xmlns:a16="http://schemas.microsoft.com/office/drawing/2014/main" val="1949474563"/>
                    </a:ext>
                  </a:extLst>
                </a:gridCol>
              </a:tblGrid>
              <a:tr h="276864">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83229016"/>
                  </a:ext>
                </a:extLst>
              </a:tr>
              <a:tr h="2514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Sachin </a:t>
                      </a:r>
                      <a:r>
                        <a:rPr lang="en-IN" sz="1000" b="0" kern="100" dirty="0" err="1">
                          <a:solidFill>
                            <a:schemeClr val="tx1"/>
                          </a:solidFill>
                          <a:effectLst/>
                          <a:latin typeface="Calibri" panose="020F0502020204030204" pitchFamily="34" charset="0"/>
                          <a:cs typeface="Calibri" panose="020F0502020204030204" pitchFamily="34" charset="0"/>
                        </a:rPr>
                        <a:t>Khivasara</a:t>
                      </a:r>
                      <a:r>
                        <a:rPr lang="en-IN" sz="1000" b="0" kern="100" dirty="0">
                          <a:solidFill>
                            <a:schemeClr val="tx1"/>
                          </a:solidFill>
                          <a:effectLst/>
                          <a:latin typeface="Calibri" panose="020F0502020204030204" pitchFamily="34" charset="0"/>
                          <a:cs typeface="Calibri" panose="020F0502020204030204" pitchFamily="34" charset="0"/>
                        </a:rPr>
                        <a:t>, Jigar Mistry , Viral </a:t>
                      </a:r>
                      <a:r>
                        <a:rPr lang="en-IN" sz="1000" b="0" kern="100" dirty="0" err="1">
                          <a:solidFill>
                            <a:schemeClr val="tx1"/>
                          </a:solidFill>
                          <a:effectLst/>
                          <a:latin typeface="Calibri" panose="020F0502020204030204" pitchFamily="34" charset="0"/>
                          <a:cs typeface="Calibri" panose="020F0502020204030204" pitchFamily="34" charset="0"/>
                        </a:rPr>
                        <a:t>Berawala</a:t>
                      </a:r>
                      <a:r>
                        <a:rPr lang="en-IN" sz="1000" b="0" kern="100" dirty="0">
                          <a:solidFill>
                            <a:schemeClr val="tx1"/>
                          </a:solidFill>
                          <a:effectLst/>
                          <a:latin typeface="Calibri" panose="020F0502020204030204" pitchFamily="34" charset="0"/>
                          <a:cs typeface="Calibri" panose="020F0502020204030204" pitchFamily="34" charset="0"/>
                        </a:rPr>
                        <a:t> &amp; Natasha </a:t>
                      </a:r>
                      <a:r>
                        <a:rPr lang="en-IN" sz="1000" b="0" kern="100" dirty="0" err="1">
                          <a:solidFill>
                            <a:schemeClr val="tx1"/>
                          </a:solidFill>
                          <a:effectLst/>
                          <a:latin typeface="Calibri" panose="020F0502020204030204" pitchFamily="34" charset="0"/>
                          <a:cs typeface="Calibri" panose="020F0502020204030204" pitchFamily="34" charset="0"/>
                        </a:rPr>
                        <a:t>Lulla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73906357"/>
                  </a:ext>
                </a:extLst>
              </a:tr>
              <a:tr h="449078">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11913792"/>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41410662"/>
                  </a:ext>
                </a:extLst>
              </a:tr>
              <a:tr h="22047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99835839"/>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55025048"/>
                  </a:ext>
                </a:extLst>
              </a:tr>
              <a:tr h="4490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8123404"/>
                  </a:ext>
                </a:extLst>
              </a:tr>
              <a:tr h="243843">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30/11/2024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2577711"/>
                  </a:ext>
                </a:extLst>
              </a:tr>
              <a:tr h="26721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184654"/>
                  </a:ext>
                </a:extLst>
              </a:tr>
              <a:tr h="154434">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0842390"/>
                  </a:ext>
                </a:extLst>
              </a:tr>
              <a:tr h="1544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23.60%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580504"/>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285446"/>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22.30%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16.80%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413563"/>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618013"/>
                  </a:ext>
                </a:extLst>
              </a:tr>
              <a:tr h="1955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23.00%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3566569"/>
                  </a:ext>
                </a:extLst>
              </a:tr>
              <a:tr h="156641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7060816"/>
                  </a:ext>
                </a:extLst>
              </a:tr>
            </a:tbl>
          </a:graphicData>
        </a:graphic>
      </p:graphicFrame>
    </p:spTree>
    <p:extLst>
      <p:ext uri="{BB962C8B-B14F-4D97-AF65-F5344CB8AC3E}">
        <p14:creationId xmlns:p14="http://schemas.microsoft.com/office/powerpoint/2010/main" val="291423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4DE0-1CD7-6BCC-EFA6-CC4113FD1508}"/>
              </a:ext>
            </a:extLst>
          </p:cNvPr>
          <p:cNvSpPr>
            <a:spLocks noGrp="1"/>
          </p:cNvSpPr>
          <p:nvPr>
            <p:ph type="title"/>
          </p:nvPr>
        </p:nvSpPr>
        <p:spPr>
          <a:xfrm>
            <a:off x="677334" y="290286"/>
            <a:ext cx="8596668" cy="1320800"/>
          </a:xfrm>
        </p:spPr>
        <p:txBody>
          <a:bodyPr>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ValueQuest</a:t>
            </a:r>
            <a:r>
              <a:rPr lang="en-IN" sz="2500" dirty="0">
                <a:latin typeface="Calibri" panose="020F0502020204030204" pitchFamily="34" charset="0"/>
                <a:ea typeface="Calibri" panose="020F0502020204030204" pitchFamily="34" charset="0"/>
                <a:cs typeface="Calibri" panose="020F0502020204030204" pitchFamily="34" charset="0"/>
              </a:rPr>
              <a:t> Growth Fund</a:t>
            </a:r>
            <a:endParaRPr lang="en-US" sz="2500" dirty="0"/>
          </a:p>
        </p:txBody>
      </p:sp>
      <p:graphicFrame>
        <p:nvGraphicFramePr>
          <p:cNvPr id="6" name="Content Placeholder 5">
            <a:extLst>
              <a:ext uri="{FF2B5EF4-FFF2-40B4-BE49-F238E27FC236}">
                <a16:creationId xmlns:a16="http://schemas.microsoft.com/office/drawing/2014/main" id="{F14B6733-300A-5CB8-37AF-01B527669E7D}"/>
              </a:ext>
            </a:extLst>
          </p:cNvPr>
          <p:cNvGraphicFramePr>
            <a:graphicFrameLocks noGrp="1"/>
          </p:cNvGraphicFramePr>
          <p:nvPr>
            <p:ph idx="1"/>
            <p:extLst>
              <p:ext uri="{D42A27DB-BD31-4B8C-83A1-F6EECF244321}">
                <p14:modId xmlns:p14="http://schemas.microsoft.com/office/powerpoint/2010/main" val="2457521409"/>
              </p:ext>
            </p:extLst>
          </p:nvPr>
        </p:nvGraphicFramePr>
        <p:xfrm>
          <a:off x="677333" y="1306289"/>
          <a:ext cx="8596669" cy="5148134"/>
        </p:xfrm>
        <a:graphic>
          <a:graphicData uri="http://schemas.openxmlformats.org/drawingml/2006/table">
            <a:tbl>
              <a:tblPr firstRow="1" firstCol="1" bandRow="1">
                <a:tableStyleId>{5C22544A-7EE6-4342-B048-85BDC9FD1C3A}</a:tableStyleId>
              </a:tblPr>
              <a:tblGrid>
                <a:gridCol w="2517921">
                  <a:extLst>
                    <a:ext uri="{9D8B030D-6E8A-4147-A177-3AD203B41FA5}">
                      <a16:colId xmlns:a16="http://schemas.microsoft.com/office/drawing/2014/main" val="1613718184"/>
                    </a:ext>
                  </a:extLst>
                </a:gridCol>
                <a:gridCol w="4087154">
                  <a:extLst>
                    <a:ext uri="{9D8B030D-6E8A-4147-A177-3AD203B41FA5}">
                      <a16:colId xmlns:a16="http://schemas.microsoft.com/office/drawing/2014/main" val="3915006514"/>
                    </a:ext>
                  </a:extLst>
                </a:gridCol>
                <a:gridCol w="1991594">
                  <a:extLst>
                    <a:ext uri="{9D8B030D-6E8A-4147-A177-3AD203B41FA5}">
                      <a16:colId xmlns:a16="http://schemas.microsoft.com/office/drawing/2014/main" val="3472666729"/>
                    </a:ext>
                  </a:extLst>
                </a:gridCol>
              </a:tblGrid>
              <a:tr h="150062">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7322328"/>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Sameer Shah</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12377985"/>
                  </a:ext>
                </a:extLst>
              </a:tr>
              <a:tr h="159513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Investment Philosophy / Strategy</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VQ Growth emphasis on investing in fundamentally sound, well researched companies having bright future prospect irrespective of market capitalization. The aim is to maximize the power of compounding. Here our philosophy is to pick high quality companies with proven track record at reasonable valuations and then let the compounding do its magic. Idea is to ride the growth phase in the company or industry over rolling 3 - 5 years’ time frame.</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3 – 5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2473065"/>
                  </a:ext>
                </a:extLst>
              </a:tr>
              <a:tr h="18932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517925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Rs.50 Lacs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73165676"/>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9228202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30/11/2024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1537305"/>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054504"/>
                  </a:ext>
                </a:extLst>
              </a:tr>
              <a:tr h="150062">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23544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26.83%</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27.01%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13492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36.75%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20.02%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511353"/>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22.82%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16.85%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1357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32.64%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19.57%</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057968"/>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19.31%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13.02%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4847722"/>
                  </a:ext>
                </a:extLst>
              </a:tr>
              <a:tr h="1306118">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53344634"/>
                  </a:ext>
                </a:extLst>
              </a:tr>
            </a:tbl>
          </a:graphicData>
        </a:graphic>
      </p:graphicFrame>
      <p:sp>
        <p:nvSpPr>
          <p:cNvPr id="5" name="Slide Number Placeholder 4">
            <a:extLst>
              <a:ext uri="{FF2B5EF4-FFF2-40B4-BE49-F238E27FC236}">
                <a16:creationId xmlns:a16="http://schemas.microsoft.com/office/drawing/2014/main" id="{434C3EC7-6E87-5909-2130-611FD2F8FFE4}"/>
              </a:ext>
            </a:extLst>
          </p:cNvPr>
          <p:cNvSpPr>
            <a:spLocks noGrp="1"/>
          </p:cNvSpPr>
          <p:nvPr>
            <p:ph type="sldNum" sz="quarter" idx="12"/>
          </p:nvPr>
        </p:nvSpPr>
        <p:spPr/>
        <p:txBody>
          <a:bodyPr/>
          <a:lstStyle/>
          <a:p>
            <a:fld id="{8908A19C-4CFF-4905-BE0B-218A1407765A}" type="slidenum">
              <a:rPr lang="en-IN" smtClean="0"/>
              <a:t>24</a:t>
            </a:fld>
            <a:endParaRPr lang="en-IN"/>
          </a:p>
        </p:txBody>
      </p:sp>
    </p:spTree>
    <p:extLst>
      <p:ext uri="{BB962C8B-B14F-4D97-AF65-F5344CB8AC3E}">
        <p14:creationId xmlns:p14="http://schemas.microsoft.com/office/powerpoint/2010/main" val="1796274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36ED-65EA-6854-D915-97AD8066AB31}"/>
              </a:ext>
            </a:extLst>
          </p:cNvPr>
          <p:cNvSpPr>
            <a:spLocks noGrp="1"/>
          </p:cNvSpPr>
          <p:nvPr>
            <p:ph type="title"/>
          </p:nvPr>
        </p:nvSpPr>
        <p:spPr>
          <a:xfrm>
            <a:off x="720003" y="50799"/>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Mutual Funds</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9A9D8B5F-DB57-89EE-88FF-774042B1DEB9}"/>
              </a:ext>
            </a:extLst>
          </p:cNvPr>
          <p:cNvSpPr>
            <a:spLocks noGrp="1"/>
          </p:cNvSpPr>
          <p:nvPr>
            <p:ph type="sldNum" sz="quarter" idx="12"/>
          </p:nvPr>
        </p:nvSpPr>
        <p:spPr/>
        <p:txBody>
          <a:bodyPr/>
          <a:lstStyle/>
          <a:p>
            <a:fld id="{8908A19C-4CFF-4905-BE0B-218A1407765A}" type="slidenum">
              <a:rPr lang="en-IN" smtClean="0"/>
              <a:t>25</a:t>
            </a:fld>
            <a:endParaRPr lang="en-IN"/>
          </a:p>
        </p:txBody>
      </p:sp>
      <p:graphicFrame>
        <p:nvGraphicFramePr>
          <p:cNvPr id="7" name="Content Placeholder 6">
            <a:extLst>
              <a:ext uri="{FF2B5EF4-FFF2-40B4-BE49-F238E27FC236}">
                <a16:creationId xmlns:a16="http://schemas.microsoft.com/office/drawing/2014/main" id="{00EE6C24-DF45-DC62-F7FF-300381315F16}"/>
              </a:ext>
            </a:extLst>
          </p:cNvPr>
          <p:cNvGraphicFramePr>
            <a:graphicFrameLocks noGrp="1"/>
          </p:cNvGraphicFramePr>
          <p:nvPr>
            <p:ph idx="1"/>
            <p:extLst>
              <p:ext uri="{D42A27DB-BD31-4B8C-83A1-F6EECF244321}">
                <p14:modId xmlns:p14="http://schemas.microsoft.com/office/powerpoint/2010/main" val="1732895981"/>
              </p:ext>
            </p:extLst>
          </p:nvPr>
        </p:nvGraphicFramePr>
        <p:xfrm>
          <a:off x="677507" y="1244599"/>
          <a:ext cx="8639167" cy="5161881"/>
        </p:xfrm>
        <a:graphic>
          <a:graphicData uri="http://schemas.openxmlformats.org/drawingml/2006/table">
            <a:tbl>
              <a:tblPr>
                <a:tableStyleId>{5C22544A-7EE6-4342-B048-85BDC9FD1C3A}</a:tableStyleId>
              </a:tblPr>
              <a:tblGrid>
                <a:gridCol w="2434110">
                  <a:extLst>
                    <a:ext uri="{9D8B030D-6E8A-4147-A177-3AD203B41FA5}">
                      <a16:colId xmlns:a16="http://schemas.microsoft.com/office/drawing/2014/main" val="216719760"/>
                    </a:ext>
                  </a:extLst>
                </a:gridCol>
                <a:gridCol w="672279">
                  <a:extLst>
                    <a:ext uri="{9D8B030D-6E8A-4147-A177-3AD203B41FA5}">
                      <a16:colId xmlns:a16="http://schemas.microsoft.com/office/drawing/2014/main" val="3229407598"/>
                    </a:ext>
                  </a:extLst>
                </a:gridCol>
                <a:gridCol w="826825">
                  <a:extLst>
                    <a:ext uri="{9D8B030D-6E8A-4147-A177-3AD203B41FA5}">
                      <a16:colId xmlns:a16="http://schemas.microsoft.com/office/drawing/2014/main" val="3711379898"/>
                    </a:ext>
                  </a:extLst>
                </a:gridCol>
                <a:gridCol w="672279">
                  <a:extLst>
                    <a:ext uri="{9D8B030D-6E8A-4147-A177-3AD203B41FA5}">
                      <a16:colId xmlns:a16="http://schemas.microsoft.com/office/drawing/2014/main" val="3399478915"/>
                    </a:ext>
                  </a:extLst>
                </a:gridCol>
                <a:gridCol w="672279">
                  <a:extLst>
                    <a:ext uri="{9D8B030D-6E8A-4147-A177-3AD203B41FA5}">
                      <a16:colId xmlns:a16="http://schemas.microsoft.com/office/drawing/2014/main" val="3587900267"/>
                    </a:ext>
                  </a:extLst>
                </a:gridCol>
                <a:gridCol w="672279">
                  <a:extLst>
                    <a:ext uri="{9D8B030D-6E8A-4147-A177-3AD203B41FA5}">
                      <a16:colId xmlns:a16="http://schemas.microsoft.com/office/drawing/2014/main" val="3508634809"/>
                    </a:ext>
                  </a:extLst>
                </a:gridCol>
                <a:gridCol w="672279">
                  <a:extLst>
                    <a:ext uri="{9D8B030D-6E8A-4147-A177-3AD203B41FA5}">
                      <a16:colId xmlns:a16="http://schemas.microsoft.com/office/drawing/2014/main" val="1376039536"/>
                    </a:ext>
                  </a:extLst>
                </a:gridCol>
                <a:gridCol w="672279">
                  <a:extLst>
                    <a:ext uri="{9D8B030D-6E8A-4147-A177-3AD203B41FA5}">
                      <a16:colId xmlns:a16="http://schemas.microsoft.com/office/drawing/2014/main" val="29038757"/>
                    </a:ext>
                  </a:extLst>
                </a:gridCol>
                <a:gridCol w="672279">
                  <a:extLst>
                    <a:ext uri="{9D8B030D-6E8A-4147-A177-3AD203B41FA5}">
                      <a16:colId xmlns:a16="http://schemas.microsoft.com/office/drawing/2014/main" val="3863113023"/>
                    </a:ext>
                  </a:extLst>
                </a:gridCol>
                <a:gridCol w="672279">
                  <a:extLst>
                    <a:ext uri="{9D8B030D-6E8A-4147-A177-3AD203B41FA5}">
                      <a16:colId xmlns:a16="http://schemas.microsoft.com/office/drawing/2014/main" val="938128218"/>
                    </a:ext>
                  </a:extLst>
                </a:gridCol>
              </a:tblGrid>
              <a:tr h="230079">
                <a:tc>
                  <a:txBody>
                    <a:bodyPr/>
                    <a:lstStyle/>
                    <a:p>
                      <a:pPr algn="l" fontAlgn="b"/>
                      <a:r>
                        <a:rPr lang="en-IN" sz="1000" u="none" strike="noStrike">
                          <a:effectLst/>
                        </a:rPr>
                        <a:t>Mutual Fund Recommendations</a:t>
                      </a:r>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51409"/>
                  </a:ext>
                </a:extLst>
              </a:tr>
              <a:tr h="230079">
                <a:tc>
                  <a:txBody>
                    <a:bodyPr/>
                    <a:lstStyle/>
                    <a:p>
                      <a:pPr algn="l" fontAlgn="ctr"/>
                      <a:r>
                        <a:rPr lang="en-IN" sz="800" u="none" strike="noStrike" dirty="0">
                          <a:effectLst/>
                        </a:rPr>
                        <a:t>NAV - As on 29th November, 2024</a:t>
                      </a:r>
                      <a:endParaRPr lang="en-IN" sz="800" b="1"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ctr"/>
                      <a:r>
                        <a:rPr lang="en-IN" sz="800" u="none" strike="noStrike">
                          <a:effectLst/>
                        </a:rPr>
                        <a:t>Value Information</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IN" sz="800" u="none" strike="noStrike">
                          <a:effectLst/>
                        </a:rPr>
                        <a:t>Compound Annualized (%)</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en-IN" sz="800" u="none" strike="noStrike">
                          <a:effectLst/>
                        </a:rPr>
                        <a:t>Since Inception</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1829332"/>
                  </a:ext>
                </a:extLst>
              </a:tr>
              <a:tr h="647099">
                <a:tc>
                  <a:txBody>
                    <a:bodyPr/>
                    <a:lstStyle/>
                    <a:p>
                      <a:pPr algn="l" fontAlgn="ctr"/>
                      <a:r>
                        <a:rPr lang="en-IN" sz="800" u="none" strike="noStrike">
                          <a:effectLst/>
                        </a:rPr>
                        <a:t>Scheme Name</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Launch Date</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Category</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Fund Size - October 2024 (Rs Crs)</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Latest NAV (as on 29-11-2024)</a:t>
                      </a:r>
                      <a:endParaRPr lang="en-IN" sz="800" b="1"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 Year</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 Years</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 Years</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5 Years</a:t>
                      </a:r>
                      <a:endParaRPr lang="en-IN" sz="800" b="1"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105463904"/>
                  </a:ext>
                </a:extLst>
              </a:tr>
              <a:tr h="230079">
                <a:tc>
                  <a:txBody>
                    <a:bodyPr/>
                    <a:lstStyle/>
                    <a:p>
                      <a:pPr algn="l" fontAlgn="ctr"/>
                      <a:r>
                        <a:rPr lang="en-IN" sz="800" u="none" strike="noStrike">
                          <a:effectLst/>
                        </a:rPr>
                        <a:t>Aditya Birla Sun Life Multi-Cap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07-May-21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Multi 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6234.02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19.53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31.59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24.51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17.00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20.64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126034"/>
                  </a:ext>
                </a:extLst>
              </a:tr>
              <a:tr h="230079">
                <a:tc>
                  <a:txBody>
                    <a:bodyPr/>
                    <a:lstStyle/>
                    <a:p>
                      <a:pPr algn="l" fontAlgn="ctr"/>
                      <a:r>
                        <a:rPr lang="en-IN" sz="800" u="none" strike="noStrike">
                          <a:effectLst/>
                        </a:rPr>
                        <a:t>Tata Flexi Cap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06-Sep-18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Flexi 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3008.93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23.19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23.20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20.36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13.59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15.59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14.44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4439063"/>
                  </a:ext>
                </a:extLst>
              </a:tr>
              <a:tr h="230079">
                <a:tc>
                  <a:txBody>
                    <a:bodyPr/>
                    <a:lstStyle/>
                    <a:p>
                      <a:pPr algn="l" fontAlgn="ctr"/>
                      <a:r>
                        <a:rPr lang="en-IN" sz="800" u="none" strike="noStrike">
                          <a:effectLst/>
                        </a:rPr>
                        <a:t>HDFC Top 100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11-Oct-96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Large 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36467.34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1116.22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23.96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20.36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18.66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17.33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19.07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4535708"/>
                  </a:ext>
                </a:extLst>
              </a:tr>
              <a:tr h="230079">
                <a:tc>
                  <a:txBody>
                    <a:bodyPr/>
                    <a:lstStyle/>
                    <a:p>
                      <a:pPr algn="l" fontAlgn="ctr"/>
                      <a:r>
                        <a:rPr lang="en-IN" sz="800" u="none" strike="noStrike">
                          <a:effectLst/>
                        </a:rPr>
                        <a:t>Franklin India Prima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01-Dec-93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12318.31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2734.39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40.52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32.41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22.69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23.08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19.83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2660615"/>
                  </a:ext>
                </a:extLst>
              </a:tr>
              <a:tr h="230079">
                <a:tc>
                  <a:txBody>
                    <a:bodyPr/>
                    <a:lstStyle/>
                    <a:p>
                      <a:pPr algn="l" fontAlgn="ctr"/>
                      <a:r>
                        <a:rPr lang="en-IN" sz="800" u="none" strike="noStrike">
                          <a:effectLst/>
                        </a:rPr>
                        <a:t>Kotak Emerging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30-Mar-07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50627.29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132.70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39.50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31.35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23.76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26.97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15.75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1974797"/>
                  </a:ext>
                </a:extLst>
              </a:tr>
              <a:tr h="230079">
                <a:tc>
                  <a:txBody>
                    <a:bodyPr/>
                    <a:lstStyle/>
                    <a:p>
                      <a:pPr algn="l" fontAlgn="ctr"/>
                      <a:r>
                        <a:rPr lang="en-IN" sz="800" u="none" strike="noStrike">
                          <a:effectLst/>
                        </a:rPr>
                        <a:t>Quant Small Cap Fund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21-Nov-96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Small 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26330.82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270.35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38.60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37.95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28.90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45.97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12.95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5553683"/>
                  </a:ext>
                </a:extLst>
              </a:tr>
              <a:tr h="230079">
                <a:tc>
                  <a:txBody>
                    <a:bodyPr/>
                    <a:lstStyle/>
                    <a:p>
                      <a:pPr algn="l" fontAlgn="ctr"/>
                      <a:r>
                        <a:rPr lang="en-IN" sz="800" u="none" strike="noStrike">
                          <a:effectLst/>
                        </a:rPr>
                        <a:t>SBI Focused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17-Sep-04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Focussed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34940.52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329.29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21.74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18.63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9.35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16.59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18.87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3019718"/>
                  </a:ext>
                </a:extLst>
              </a:tr>
              <a:tr h="355905">
                <a:tc>
                  <a:txBody>
                    <a:bodyPr/>
                    <a:lstStyle/>
                    <a:p>
                      <a:pPr algn="l" fontAlgn="ctr"/>
                      <a:r>
                        <a:rPr lang="en-IN" sz="800" u="none" strike="noStrike">
                          <a:effectLst/>
                        </a:rPr>
                        <a:t>Motilal Oswal Large and Midcap Fund (MOFLM)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17-Oct-19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Large &amp; Midcap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6840.21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33.18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49.04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38.21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25.99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25.73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26.38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4514058"/>
                  </a:ext>
                </a:extLst>
              </a:tr>
              <a:tr h="230079">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5154735"/>
                  </a:ext>
                </a:extLst>
              </a:tr>
              <a:tr h="230079">
                <a:tc>
                  <a:txBody>
                    <a:bodyPr/>
                    <a:lstStyle/>
                    <a:p>
                      <a:pPr algn="l" fontAlgn="ctr"/>
                      <a:r>
                        <a:rPr lang="en-IN" sz="800" u="none" strike="noStrike">
                          <a:effectLst/>
                        </a:rPr>
                        <a:t>Canara Robeco ELSS Tax Saver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02-Feb-09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8790.70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173.54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28.29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19.96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15.09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20.78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19.75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9254775"/>
                  </a:ext>
                </a:extLst>
              </a:tr>
              <a:tr h="230079">
                <a:tc>
                  <a:txBody>
                    <a:bodyPr/>
                    <a:lstStyle/>
                    <a:p>
                      <a:pPr algn="l" fontAlgn="ctr"/>
                      <a:r>
                        <a:rPr lang="en-IN" sz="800" u="none" strike="noStrike">
                          <a:effectLst/>
                        </a:rPr>
                        <a:t>HDFC ELSS Taxsaver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31-Mar-96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15934.95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1341.74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33.37</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26.41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22.85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20.94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23.55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98009"/>
                  </a:ext>
                </a:extLst>
              </a:tr>
              <a:tr h="230079">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77923"/>
                  </a:ext>
                </a:extLst>
              </a:tr>
              <a:tr h="355905">
                <a:tc>
                  <a:txBody>
                    <a:bodyPr/>
                    <a:lstStyle/>
                    <a:p>
                      <a:pPr algn="l" fontAlgn="ctr"/>
                      <a:r>
                        <a:rPr lang="en-IN" sz="800" u="none" strike="noStrike">
                          <a:effectLst/>
                        </a:rPr>
                        <a:t>SBI Magnum Childrens Benefit Fund - Investment Plan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29-Sep-20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Children's Fund</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2824.86</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40.53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37.12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29.59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21.61</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39.88</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329174"/>
                  </a:ext>
                </a:extLst>
              </a:tr>
              <a:tr h="230079">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5497344"/>
                  </a:ext>
                </a:extLst>
              </a:tr>
              <a:tr h="230079">
                <a:tc>
                  <a:txBody>
                    <a:bodyPr/>
                    <a:lstStyle/>
                    <a:p>
                      <a:pPr algn="l" fontAlgn="ctr"/>
                      <a:r>
                        <a:rPr lang="en-IN" sz="800" u="none" strike="noStrike">
                          <a:effectLst/>
                        </a:rPr>
                        <a:t>HDFC Balanced Advantage Fund - Reg - Growth</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11-Sep-00</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BAF</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94865.65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502.74</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25.73</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23.82</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22.69</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20.05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a:effectLst/>
                        </a:rPr>
                        <a:t>17.55</a:t>
                      </a:r>
                      <a:endParaRPr lang="en-IN" sz="800" b="0" i="0" u="none" strike="noStrike">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6497508"/>
                  </a:ext>
                </a:extLst>
              </a:tr>
              <a:tr h="351787">
                <a:tc>
                  <a:txBody>
                    <a:bodyPr/>
                    <a:lstStyle/>
                    <a:p>
                      <a:pPr algn="l" fontAlgn="ctr"/>
                      <a:r>
                        <a:rPr lang="en-IN" sz="800" u="none" strike="noStrike" dirty="0">
                          <a:effectLst/>
                        </a:rPr>
                        <a:t>Nippon India Balanced Advantage Fund - Reg - Growth</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15-Nov-04</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BAF</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8750.43</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170.32</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19.75</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14.88</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12.36</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12.65</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800" u="none" strike="noStrike" dirty="0">
                          <a:effectLst/>
                        </a:rPr>
                        <a:t>15.19</a:t>
                      </a:r>
                      <a:endParaRPr lang="en-IN" sz="800" b="0" i="0" u="none" strike="noStrike" dirty="0">
                        <a:solidFill>
                          <a:srgbClr val="000000"/>
                        </a:solidFill>
                        <a:effectLst/>
                        <a:latin typeface="Calibri" panose="020F0502020204030204" pitchFamily="34" charset="0"/>
                      </a:endParaRPr>
                    </a:p>
                  </a:txBody>
                  <a:tcPr marL="7712" marR="7712" marT="77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3135443"/>
                  </a:ext>
                </a:extLst>
              </a:tr>
            </a:tbl>
          </a:graphicData>
        </a:graphic>
      </p:graphicFrame>
    </p:spTree>
    <p:extLst>
      <p:ext uri="{BB962C8B-B14F-4D97-AF65-F5344CB8AC3E}">
        <p14:creationId xmlns:p14="http://schemas.microsoft.com/office/powerpoint/2010/main" val="666442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53A2-EF90-8641-8400-4FA4ACCCB11D}"/>
              </a:ext>
            </a:extLst>
          </p:cNvPr>
          <p:cNvSpPr>
            <a:spLocks noGrp="1"/>
          </p:cNvSpPr>
          <p:nvPr>
            <p:ph type="title"/>
          </p:nvPr>
        </p:nvSpPr>
        <p:spPr>
          <a:xfrm>
            <a:off x="720000" y="1038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Contact Details</a:t>
            </a:r>
          </a:p>
        </p:txBody>
      </p:sp>
      <p:sp>
        <p:nvSpPr>
          <p:cNvPr id="3" name="Content Placeholder 2">
            <a:extLst>
              <a:ext uri="{FF2B5EF4-FFF2-40B4-BE49-F238E27FC236}">
                <a16:creationId xmlns:a16="http://schemas.microsoft.com/office/drawing/2014/main" id="{7503D6A8-1EC2-A6C7-940D-A868176AB0E2}"/>
              </a:ext>
            </a:extLst>
          </p:cNvPr>
          <p:cNvSpPr>
            <a:spLocks noGrp="1"/>
          </p:cNvSpPr>
          <p:nvPr>
            <p:ph idx="1"/>
          </p:nvPr>
        </p:nvSpPr>
        <p:spPr>
          <a:xfrm>
            <a:off x="720000" y="1533300"/>
            <a:ext cx="8596668" cy="5113430"/>
          </a:xfrm>
        </p:spPr>
        <p:txBody>
          <a:bodyPr anchor="ctr" anchorCtr="0">
            <a:normAutofit/>
          </a:bodyPr>
          <a:lstStyle/>
          <a:p>
            <a:r>
              <a:rPr lang="en-US" dirty="0">
                <a:latin typeface="Calibri" panose="020F0502020204030204" pitchFamily="34" charset="0"/>
                <a:cs typeface="Calibri" panose="020F0502020204030204" pitchFamily="34" charset="0"/>
              </a:rPr>
              <a:t>Gopi Doshi </a:t>
            </a:r>
          </a:p>
          <a:p>
            <a:pPr lvl="1"/>
            <a:r>
              <a:rPr lang="en-US" sz="1800" dirty="0">
                <a:latin typeface="Calibri" panose="020F0502020204030204" pitchFamily="34" charset="0"/>
                <a:cs typeface="Calibri" panose="020F0502020204030204" pitchFamily="34" charset="0"/>
              </a:rPr>
              <a:t>Mobile No. - +91 9821628468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2"/>
              </a:rPr>
              <a:t>gopi@nynex.in</a:t>
            </a:r>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Chirag Dholakia </a:t>
            </a:r>
          </a:p>
          <a:p>
            <a:pPr lvl="1"/>
            <a:r>
              <a:rPr lang="en-US" sz="1800" dirty="0">
                <a:latin typeface="Calibri" panose="020F0502020204030204" pitchFamily="34" charset="0"/>
                <a:cs typeface="Calibri" panose="020F0502020204030204" pitchFamily="34" charset="0"/>
              </a:rPr>
              <a:t>Mobile No. - +91 9920990279</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3"/>
              </a:rPr>
              <a:t>chirag@nynex.in</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Home Loans / Mortgages</a:t>
            </a:r>
          </a:p>
          <a:p>
            <a:pPr lvl="1"/>
            <a:r>
              <a:rPr lang="en-US" sz="1800" dirty="0">
                <a:latin typeface="Calibri" panose="020F0502020204030204" pitchFamily="34" charset="0"/>
                <a:cs typeface="Calibri" panose="020F0502020204030204" pitchFamily="34" charset="0"/>
              </a:rPr>
              <a:t>Rakesh Kadam </a:t>
            </a:r>
          </a:p>
          <a:p>
            <a:pPr lvl="1"/>
            <a:r>
              <a:rPr lang="en-US" sz="1800" dirty="0">
                <a:latin typeface="Calibri" panose="020F0502020204030204" pitchFamily="34" charset="0"/>
                <a:cs typeface="Calibri" panose="020F0502020204030204" pitchFamily="34" charset="0"/>
              </a:rPr>
              <a:t>Mobile No. - +91 9920192998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4"/>
              </a:rPr>
              <a:t>rakeshkadam@nynexfinserv.com</a:t>
            </a:r>
            <a:r>
              <a:rPr lang="en-US" sz="1800">
                <a:latin typeface="Calibri" panose="020F0502020204030204" pitchFamily="34" charset="0"/>
                <a:cs typeface="Calibri" panose="020F0502020204030204" pitchFamily="34" charset="0"/>
              </a:rPr>
              <a:t>  </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878B8ECB-68C9-B900-DA38-D7CEFC8F275E}"/>
              </a:ext>
            </a:extLst>
          </p:cNvPr>
          <p:cNvSpPr>
            <a:spLocks noGrp="1"/>
          </p:cNvSpPr>
          <p:nvPr>
            <p:ph type="sldNum" sz="quarter" idx="12"/>
          </p:nvPr>
        </p:nvSpPr>
        <p:spPr/>
        <p:txBody>
          <a:bodyPr/>
          <a:lstStyle/>
          <a:p>
            <a:fld id="{8908A19C-4CFF-4905-BE0B-218A1407765A}" type="slidenum">
              <a:rPr lang="en-IN" smtClean="0"/>
              <a:t>26</a:t>
            </a:fld>
            <a:endParaRPr lang="en-IN"/>
          </a:p>
        </p:txBody>
      </p:sp>
    </p:spTree>
    <p:extLst>
      <p:ext uri="{BB962C8B-B14F-4D97-AF65-F5344CB8AC3E}">
        <p14:creationId xmlns:p14="http://schemas.microsoft.com/office/powerpoint/2010/main" val="2717293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4AC7A-AA32-9785-47DA-9D9F2A2BEACD}"/>
              </a:ext>
            </a:extLst>
          </p:cNvPr>
          <p:cNvSpPr>
            <a:spLocks noGrp="1"/>
          </p:cNvSpPr>
          <p:nvPr>
            <p:ph type="title"/>
          </p:nvPr>
        </p:nvSpPr>
        <p:spPr>
          <a:xfrm>
            <a:off x="720000" y="1800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Disclosures</a:t>
            </a:r>
          </a:p>
        </p:txBody>
      </p:sp>
      <p:sp>
        <p:nvSpPr>
          <p:cNvPr id="3" name="Content Placeholder 2">
            <a:extLst>
              <a:ext uri="{FF2B5EF4-FFF2-40B4-BE49-F238E27FC236}">
                <a16:creationId xmlns:a16="http://schemas.microsoft.com/office/drawing/2014/main" id="{902536EB-37A2-1D06-5EB4-36AB7F40F461}"/>
              </a:ext>
            </a:extLst>
          </p:cNvPr>
          <p:cNvSpPr>
            <a:spLocks noGrp="1"/>
          </p:cNvSpPr>
          <p:nvPr>
            <p:ph idx="1"/>
          </p:nvPr>
        </p:nvSpPr>
        <p:spPr>
          <a:xfrm>
            <a:off x="720000" y="1800000"/>
            <a:ext cx="8596668" cy="3880773"/>
          </a:xfrm>
        </p:spPr>
        <p:txBody>
          <a:bodyPr anchor="t" anchorCtr="0">
            <a:normAutofit/>
          </a:bodyPr>
          <a:lstStyle/>
          <a:p>
            <a:r>
              <a:rPr lang="en-US" sz="1100" dirty="0">
                <a:solidFill>
                  <a:schemeClr val="tx1"/>
                </a:solidFill>
                <a:latin typeface="Calibri" panose="020F0502020204030204" pitchFamily="34" charset="0"/>
                <a:cs typeface="Calibri" panose="020F0502020204030204" pitchFamily="34" charset="0"/>
              </a:rPr>
              <a:t>For Mutual Funds , all the returns are as on 29</a:t>
            </a:r>
            <a:r>
              <a:rPr lang="en-US" sz="1100" baseline="30000" dirty="0">
                <a:solidFill>
                  <a:schemeClr val="tx1"/>
                </a:solidFill>
                <a:latin typeface="Calibri" panose="020F0502020204030204" pitchFamily="34" charset="0"/>
                <a:cs typeface="Calibri" panose="020F0502020204030204" pitchFamily="34" charset="0"/>
              </a:rPr>
              <a:t>th</a:t>
            </a:r>
            <a:r>
              <a:rPr lang="en-US" sz="1100" dirty="0">
                <a:solidFill>
                  <a:schemeClr val="tx1"/>
                </a:solidFill>
                <a:latin typeface="Calibri" panose="020F0502020204030204" pitchFamily="34" charset="0"/>
                <a:cs typeface="Calibri" panose="020F0502020204030204" pitchFamily="34" charset="0"/>
              </a:rPr>
              <a:t> November, 2024 and AUM is as on 31</a:t>
            </a:r>
            <a:r>
              <a:rPr lang="en-US" sz="1100" baseline="30000" dirty="0">
                <a:solidFill>
                  <a:schemeClr val="tx1"/>
                </a:solidFill>
                <a:latin typeface="Calibri" panose="020F0502020204030204" pitchFamily="34" charset="0"/>
                <a:cs typeface="Calibri" panose="020F0502020204030204" pitchFamily="34" charset="0"/>
              </a:rPr>
              <a:t>st</a:t>
            </a:r>
            <a:r>
              <a:rPr lang="en-US" sz="1100" dirty="0">
                <a:solidFill>
                  <a:schemeClr val="tx1"/>
                </a:solidFill>
                <a:latin typeface="Calibri" panose="020F0502020204030204" pitchFamily="34" charset="0"/>
                <a:cs typeface="Calibri" panose="020F0502020204030204" pitchFamily="34" charset="0"/>
              </a:rPr>
              <a:t> October, 2024.</a:t>
            </a:r>
          </a:p>
          <a:p>
            <a:r>
              <a:rPr lang="en-US" sz="1100" dirty="0">
                <a:solidFill>
                  <a:schemeClr val="tx1"/>
                </a:solidFill>
                <a:latin typeface="Calibri" panose="020F0502020204030204" pitchFamily="34" charset="0"/>
                <a:cs typeface="Calibri" panose="020F0502020204030204" pitchFamily="34" charset="0"/>
              </a:rPr>
              <a:t>PMS &amp; AIF returns are as on 30</a:t>
            </a:r>
            <a:r>
              <a:rPr lang="en-US" sz="1100" baseline="30000" dirty="0">
                <a:solidFill>
                  <a:schemeClr val="tx1"/>
                </a:solidFill>
                <a:latin typeface="Calibri" panose="020F0502020204030204" pitchFamily="34" charset="0"/>
                <a:cs typeface="Calibri" panose="020F0502020204030204" pitchFamily="34" charset="0"/>
              </a:rPr>
              <a:t>th</a:t>
            </a:r>
            <a:r>
              <a:rPr lang="en-US" sz="1100" dirty="0">
                <a:solidFill>
                  <a:schemeClr val="tx1"/>
                </a:solidFill>
                <a:latin typeface="Calibri" panose="020F0502020204030204" pitchFamily="34" charset="0"/>
                <a:cs typeface="Calibri" panose="020F0502020204030204" pitchFamily="34" charset="0"/>
              </a:rPr>
              <a:t> November, 2024.</a:t>
            </a:r>
          </a:p>
          <a:p>
            <a:r>
              <a:rPr lang="en-IN" sz="1100" dirty="0">
                <a:solidFill>
                  <a:schemeClr val="tx1"/>
                </a:solidFill>
                <a:effectLst/>
                <a:latin typeface="Calibri" panose="020F0502020204030204" pitchFamily="34" charset="0"/>
                <a:cs typeface="Calibri" panose="020F0502020204030204" pitchFamily="34" charset="0"/>
              </a:rPr>
              <a:t>Nothing contained herein, including past performance, shall constitute any representation or warranty as to future performance.</a:t>
            </a:r>
          </a:p>
          <a:p>
            <a:r>
              <a:rPr lang="en-IN" sz="1100" dirty="0">
                <a:solidFill>
                  <a:schemeClr val="tx1"/>
                </a:solidFill>
                <a:effectLst/>
                <a:latin typeface="Calibri" panose="020F0502020204030204" pitchFamily="34" charset="0"/>
                <a:cs typeface="Calibri" panose="020F0502020204030204" pitchFamily="34" charset="0"/>
              </a:rPr>
              <a:t>For AIF – Please refer to Private Placement Memorandum (PPM) for complete details on the fund.</a:t>
            </a:r>
          </a:p>
          <a:p>
            <a:r>
              <a:rPr lang="en-IN" sz="1100" dirty="0">
                <a:solidFill>
                  <a:schemeClr val="tx1"/>
                </a:solidFill>
                <a:latin typeface="Calibri" panose="020F0502020204030204" pitchFamily="34" charset="0"/>
                <a:cs typeface="Calibri" panose="020F0502020204030204" pitchFamily="34" charset="0"/>
              </a:rPr>
              <a:t>Past performance is no guarantee of future results.</a:t>
            </a:r>
          </a:p>
          <a:p>
            <a:pPr marL="0" indent="0">
              <a:buNone/>
            </a:pPr>
            <a:endParaRPr lang="en-IN" sz="1100" dirty="0">
              <a:effectLst/>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F858A93-2117-11D4-A85E-22C91E4C0754}"/>
              </a:ext>
            </a:extLst>
          </p:cNvPr>
          <p:cNvSpPr>
            <a:spLocks noGrp="1"/>
          </p:cNvSpPr>
          <p:nvPr>
            <p:ph type="sldNum" sz="quarter" idx="12"/>
          </p:nvPr>
        </p:nvSpPr>
        <p:spPr/>
        <p:txBody>
          <a:bodyPr/>
          <a:lstStyle/>
          <a:p>
            <a:fld id="{8908A19C-4CFF-4905-BE0B-218A1407765A}" type="slidenum">
              <a:rPr lang="en-IN" smtClean="0"/>
              <a:t>27</a:t>
            </a:fld>
            <a:endParaRPr lang="en-IN"/>
          </a:p>
        </p:txBody>
      </p:sp>
    </p:spTree>
    <p:extLst>
      <p:ext uri="{BB962C8B-B14F-4D97-AF65-F5344CB8AC3E}">
        <p14:creationId xmlns:p14="http://schemas.microsoft.com/office/powerpoint/2010/main" val="429252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CF22A-86D2-1332-9441-F9ED7C550CB2}"/>
              </a:ext>
            </a:extLst>
          </p:cNvPr>
          <p:cNvSpPr>
            <a:spLocks noGrp="1"/>
          </p:cNvSpPr>
          <p:nvPr>
            <p:ph type="ctrTitle"/>
          </p:nvPr>
        </p:nvSpPr>
        <p:spPr>
          <a:xfrm>
            <a:off x="1465801" y="1878402"/>
            <a:ext cx="7532664" cy="2418010"/>
          </a:xfrm>
        </p:spPr>
        <p:txBody>
          <a:bodyPr anchor="ctr">
            <a:normAutofit/>
          </a:bodyPr>
          <a:lstStyle/>
          <a:p>
            <a:pPr algn="ctr"/>
            <a:r>
              <a:rPr lang="en-US" sz="6000" b="1" dirty="0">
                <a:latin typeface="Calibri" panose="020F0502020204030204" pitchFamily="34" charset="0"/>
                <a:cs typeface="Calibri" panose="020F0502020204030204" pitchFamily="34" charset="0"/>
              </a:rPr>
              <a:t>Thank You</a:t>
            </a:r>
            <a:endParaRPr lang="en-IN" sz="6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96525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13201</TotalTime>
  <Words>3760</Words>
  <Application>Microsoft Macintosh PowerPoint</Application>
  <PresentationFormat>Widescreen</PresentationFormat>
  <Paragraphs>849</Paragraphs>
  <Slides>28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Symbol</vt:lpstr>
      <vt:lpstr>Times New Roman</vt:lpstr>
      <vt:lpstr>Trebuchet MS</vt:lpstr>
      <vt:lpstr>Wingdings</vt:lpstr>
      <vt:lpstr>Wingdings 3</vt:lpstr>
      <vt:lpstr>Facet</vt:lpstr>
      <vt:lpstr>NYNEX FINSERV </vt:lpstr>
      <vt:lpstr>Our Mission</vt:lpstr>
      <vt:lpstr>Our Vision</vt:lpstr>
      <vt:lpstr>Core Values</vt:lpstr>
      <vt:lpstr>Co-Founders</vt:lpstr>
      <vt:lpstr>PowerPoint Presentation</vt:lpstr>
      <vt:lpstr>PowerPoint Presentation</vt:lpstr>
      <vt:lpstr>Products Offered – Financial</vt:lpstr>
      <vt:lpstr>Products Offered – Financial</vt:lpstr>
      <vt:lpstr>Products Offered – Real Estate</vt:lpstr>
      <vt:lpstr>INVESTMENT PRODUCT  OFFERINGS</vt:lpstr>
      <vt:lpstr>Investment Recommendations</vt:lpstr>
      <vt:lpstr>Investment Recommendations – AIF (New Fund Offer) ValueQuest – VQ FasterCap Fund – AIF – Cat 3 – Open Ended </vt:lpstr>
      <vt:lpstr>Investment Recommendations – AIF (New Fund Offer) ValueQuest – VQ FasterCap Fund – AIF – Cat 3 – Open Ended</vt:lpstr>
      <vt:lpstr>PowerPoint Presentation</vt:lpstr>
      <vt:lpstr>Investment Recommendations – AIF Alchemy Leaders of Tomorrow AIF – Cat 3 – Open Ended</vt:lpstr>
      <vt:lpstr>Investment Recommendations – AIF Buoyant Opportunities AIF – Cat 3 – Open Ended</vt:lpstr>
      <vt:lpstr>Investment Recommendations – PMS ValueQuest Platinum Fund </vt:lpstr>
      <vt:lpstr>Investment Recommendations – PMS Alchemy High Growth Select Stock Fund</vt:lpstr>
      <vt:lpstr>Investment Recommendations – PMS UNIFI Capital – The Blended Rangoli Fund</vt:lpstr>
      <vt:lpstr>Investment Recommendations – PMS UNIFI Capital – The Blended Rangoli Fund</vt:lpstr>
      <vt:lpstr>Investment Recommendations – PMS Negen Special Situation &amp; Technology Fund</vt:lpstr>
      <vt:lpstr>Investment Recommendations – PMS Buoyant Opportunities Fund</vt:lpstr>
      <vt:lpstr>Investment Recommendations – PMS ValueQuest Growth Fund</vt:lpstr>
      <vt:lpstr>Investment Recommendations –  Mutual Funds</vt:lpstr>
      <vt:lpstr>Contact Details</vt:lpstr>
      <vt:lpstr>Disclosures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NYNEX FINSERV PRIVATE LIMITED</dc:title>
  <dc:creator>Gopi Doshi</dc:creator>
  <cp:lastModifiedBy>Gopi Doshi</cp:lastModifiedBy>
  <cp:revision>331</cp:revision>
  <cp:lastPrinted>2024-10-17T07:31:48Z</cp:lastPrinted>
  <dcterms:created xsi:type="dcterms:W3CDTF">2022-06-11T09:22:40Z</dcterms:created>
  <dcterms:modified xsi:type="dcterms:W3CDTF">2024-12-14T08:31:49Z</dcterms:modified>
</cp:coreProperties>
</file>