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Lst>
  <p:notesMasterIdLst>
    <p:notesMasterId r:id="rId30"/>
  </p:notesMasterIdLst>
  <p:handoutMasterIdLst>
    <p:handoutMasterId r:id="rId31"/>
  </p:handoutMasterIdLst>
  <p:sldIdLst>
    <p:sldId id="256" r:id="rId2"/>
    <p:sldId id="257" r:id="rId3"/>
    <p:sldId id="260" r:id="rId4"/>
    <p:sldId id="263" r:id="rId5"/>
    <p:sldId id="269" r:id="rId6"/>
    <p:sldId id="274" r:id="rId7"/>
    <p:sldId id="270" r:id="rId8"/>
    <p:sldId id="265" r:id="rId9"/>
    <p:sldId id="273" r:id="rId10"/>
    <p:sldId id="272" r:id="rId11"/>
    <p:sldId id="276" r:id="rId12"/>
    <p:sldId id="275" r:id="rId13"/>
    <p:sldId id="297" r:id="rId14"/>
    <p:sldId id="298" r:id="rId15"/>
    <p:sldId id="284" r:id="rId16"/>
    <p:sldId id="295" r:id="rId17"/>
    <p:sldId id="285" r:id="rId18"/>
    <p:sldId id="289" r:id="rId19"/>
    <p:sldId id="290" r:id="rId20"/>
    <p:sldId id="291" r:id="rId21"/>
    <p:sldId id="292" r:id="rId22"/>
    <p:sldId id="293" r:id="rId23"/>
    <p:sldId id="294" r:id="rId24"/>
    <p:sldId id="296" r:id="rId25"/>
    <p:sldId id="286" r:id="rId26"/>
    <p:sldId id="287" r:id="rId27"/>
    <p:sldId id="288" r:id="rId28"/>
    <p:sldId id="27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BF81066-F676-4DE2-889E-ABD4C656BCE1}">
          <p14:sldIdLst/>
        </p14:section>
        <p14:section name="Untitled Section" id="{5E5C6A78-A84E-477D-95DA-1451DE7653A5}">
          <p14:sldIdLst>
            <p14:sldId id="256"/>
            <p14:sldId id="257"/>
            <p14:sldId id="260"/>
            <p14:sldId id="263"/>
            <p14:sldId id="269"/>
            <p14:sldId id="274"/>
            <p14:sldId id="270"/>
            <p14:sldId id="265"/>
            <p14:sldId id="273"/>
            <p14:sldId id="272"/>
            <p14:sldId id="276"/>
            <p14:sldId id="275"/>
            <p14:sldId id="297"/>
            <p14:sldId id="298"/>
            <p14:sldId id="284"/>
            <p14:sldId id="295"/>
            <p14:sldId id="285"/>
            <p14:sldId id="289"/>
            <p14:sldId id="290"/>
            <p14:sldId id="291"/>
            <p14:sldId id="292"/>
            <p14:sldId id="293"/>
            <p14:sldId id="294"/>
            <p14:sldId id="296"/>
            <p14:sldId id="286"/>
            <p14:sldId id="287"/>
            <p14:sldId id="288"/>
            <p14:sldId id="27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pi Doshi" initials="GD" lastIdx="1" clrIdx="0">
    <p:extLst>
      <p:ext uri="{19B8F6BF-5375-455C-9EA6-DF929625EA0E}">
        <p15:presenceInfo xmlns:p15="http://schemas.microsoft.com/office/powerpoint/2012/main" userId="2ec8eefcf252309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8" autoAdjust="0"/>
    <p:restoredTop sz="93720" autoAdjust="0"/>
  </p:normalViewPr>
  <p:slideViewPr>
    <p:cSldViewPr snapToGrid="0">
      <p:cViewPr varScale="1">
        <p:scale>
          <a:sx n="101" d="100"/>
          <a:sy n="101" d="100"/>
        </p:scale>
        <p:origin x="920" y="19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65BC40-3BE8-5BE3-7167-C9BD907D05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F8FC915-7AED-B0DF-77E5-B9379EC1E9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E3E26D-A54A-A04E-92C7-B1EA1FF21851}" type="datetimeFigureOut">
              <a:rPr lang="en-US" smtClean="0"/>
              <a:t>10/10/24</a:t>
            </a:fld>
            <a:endParaRPr lang="en-US"/>
          </a:p>
        </p:txBody>
      </p:sp>
      <p:sp>
        <p:nvSpPr>
          <p:cNvPr id="4" name="Footer Placeholder 3">
            <a:extLst>
              <a:ext uri="{FF2B5EF4-FFF2-40B4-BE49-F238E27FC236}">
                <a16:creationId xmlns:a16="http://schemas.microsoft.com/office/drawing/2014/main" id="{D354E38A-16A0-50F5-CFE0-B5654BDCB68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81BF4D-20B0-026E-F4CA-A619D79E76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477D4E-B513-A043-B2E4-B4D2EAFB16C2}" type="slidenum">
              <a:rPr lang="en-US" smtClean="0"/>
              <a:t>‹#›</a:t>
            </a:fld>
            <a:endParaRPr lang="en-US"/>
          </a:p>
        </p:txBody>
      </p:sp>
    </p:spTree>
    <p:extLst>
      <p:ext uri="{BB962C8B-B14F-4D97-AF65-F5344CB8AC3E}">
        <p14:creationId xmlns:p14="http://schemas.microsoft.com/office/powerpoint/2010/main" val="136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2A191C-5F11-1C4B-9C42-1BA7D50D63BA}" type="datetimeFigureOut">
              <a:rPr lang="en-US" smtClean="0"/>
              <a:t>10/10/24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BB75C-BE05-1641-BF16-A9A5532A0375}" type="slidenum">
              <a:rPr lang="en-US" smtClean="0"/>
              <a:t>‹#›</a:t>
            </a:fld>
            <a:endParaRPr lang="en-US"/>
          </a:p>
        </p:txBody>
      </p:sp>
    </p:spTree>
    <p:extLst>
      <p:ext uri="{BB962C8B-B14F-4D97-AF65-F5344CB8AC3E}">
        <p14:creationId xmlns:p14="http://schemas.microsoft.com/office/powerpoint/2010/main" val="107304269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1551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42542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1137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2519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33718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DC71CD0-F46D-5D4E-88BB-A9BC447D58E6}"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2354111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C7C87-5223-7F47-B120-3A32251E987D}"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769622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122BDB-048F-174B-AB57-2E1535460594}"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595373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9E5993-B16E-734F-B72B-0139535CD5E7}" type="datetime1">
              <a:rPr lang="en-IN" smtClean="0"/>
              <a:t>10/10/24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83632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C85050-730F-1742-BDCE-2F367D0531FA}" type="datetime1">
              <a:rPr lang="en-IN" smtClean="0"/>
              <a:t>10/10/24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048410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E952D7-88CC-714B-BF0F-125285DD8F3F}" type="datetime1">
              <a:rPr lang="en-IN" smtClean="0"/>
              <a:t>10/10/24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21533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B6DDB7-5872-6D41-8734-8EBC82F25197}" type="datetime1">
              <a:rPr lang="en-IN" smtClean="0"/>
              <a:t>10/10/24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892278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CF2CF4-C37D-014B-A68A-D5FD231CFDA2}" type="datetime1">
              <a:rPr lang="en-IN" smtClean="0"/>
              <a:t>10/10/24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729407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08A19C-4CFF-4905-BE0B-218A1407765A}" type="slidenum">
              <a:rPr lang="en-IN" smtClean="0"/>
              <a:t>‹#›</a:t>
            </a:fld>
            <a:endParaRPr lang="en-IN"/>
          </a:p>
        </p:txBody>
      </p:sp>
      <p:sp>
        <p:nvSpPr>
          <p:cNvPr id="5" name="Date Placeholder 4"/>
          <p:cNvSpPr>
            <a:spLocks noGrp="1"/>
          </p:cNvSpPr>
          <p:nvPr>
            <p:ph type="dt" sz="half" idx="10"/>
          </p:nvPr>
        </p:nvSpPr>
        <p:spPr/>
        <p:txBody>
          <a:bodyPr/>
          <a:lstStyle/>
          <a:p>
            <a:fld id="{7E3555B2-398D-AA41-A0B8-6E21CDFDE3CF}" type="datetime1">
              <a:rPr lang="en-IN" smtClean="0"/>
              <a:t>10/10/24</a:t>
            </a:fld>
            <a:endParaRPr lang="en-IN"/>
          </a:p>
        </p:txBody>
      </p:sp>
    </p:spTree>
    <p:extLst>
      <p:ext uri="{BB962C8B-B14F-4D97-AF65-F5344CB8AC3E}">
        <p14:creationId xmlns:p14="http://schemas.microsoft.com/office/powerpoint/2010/main" val="41705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5375CF-8D12-D040-87EE-120E24EE52B2}"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959560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7C5B2B-E4CC-F249-A8FF-E105B4ADC12D}"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49941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8F24AF-D497-DD4B-ADCC-4313CB08C4F3}"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175765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F094F3-AA39-6647-AEB2-BAF21BFE6399}"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03634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C9490-077C-9F4B-AC57-701BFC1DA434}"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12499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9B814F-683D-9640-AEFE-0C686C12937F}"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2892990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193AF-C666-514F-9D4F-89FECA8B3D4E}" type="datetime1">
              <a:rPr lang="en-IN" smtClean="0"/>
              <a:t>10/10/24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08A19C-4CFF-4905-BE0B-218A1407765A}" type="slidenum">
              <a:rPr lang="en-IN" smtClean="0"/>
              <a:t>‹#›</a:t>
            </a:fld>
            <a:endParaRPr lang="en-IN"/>
          </a:p>
        </p:txBody>
      </p:sp>
    </p:spTree>
    <p:extLst>
      <p:ext uri="{BB962C8B-B14F-4D97-AF65-F5344CB8AC3E}">
        <p14:creationId xmlns:p14="http://schemas.microsoft.com/office/powerpoint/2010/main" val="3295961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5A0D373-CD35-B147-B6CC-68CDE9DF28BE}" type="datetime1">
              <a:rPr lang="en-IN" smtClean="0"/>
              <a:t>10/10/24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908A19C-4CFF-4905-BE0B-218A1407765A}" type="slidenum">
              <a:rPr lang="en-IN" smtClean="0"/>
              <a:t>‹#›</a:t>
            </a:fld>
            <a:endParaRPr lang="en-IN"/>
          </a:p>
        </p:txBody>
      </p:sp>
    </p:spTree>
    <p:extLst>
      <p:ext uri="{BB962C8B-B14F-4D97-AF65-F5344CB8AC3E}">
        <p14:creationId xmlns:p14="http://schemas.microsoft.com/office/powerpoint/2010/main" val="53818234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chirag@nynex.in" TargetMode="External"/><Relationship Id="rId2" Type="http://schemas.openxmlformats.org/officeDocument/2006/relationships/hyperlink" Target="mailto:gopi@nynex.in" TargetMode="External"/><Relationship Id="rId1" Type="http://schemas.openxmlformats.org/officeDocument/2006/relationships/slideLayout" Target="../slideLayouts/slideLayout2.xml"/><Relationship Id="rId4" Type="http://schemas.openxmlformats.org/officeDocument/2006/relationships/hyperlink" Target="mailto:rakeshkadam@nynexfinserv.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EC0D17-68F9-966E-3177-62D12174FF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3247" y="775998"/>
            <a:ext cx="5140007" cy="5140007"/>
          </a:xfrm>
          <a:prstGeom prst="rect">
            <a:avLst/>
          </a:prstGeom>
        </p:spPr>
      </p:pic>
      <p:sp>
        <p:nvSpPr>
          <p:cNvPr id="2" name="Title 1">
            <a:extLst>
              <a:ext uri="{FF2B5EF4-FFF2-40B4-BE49-F238E27FC236}">
                <a16:creationId xmlns:a16="http://schemas.microsoft.com/office/drawing/2014/main" id="{0D3B86B5-3C87-6E9C-E3CF-A07F4602AA38}"/>
              </a:ext>
            </a:extLst>
          </p:cNvPr>
          <p:cNvSpPr>
            <a:spLocks noGrp="1"/>
          </p:cNvSpPr>
          <p:nvPr>
            <p:ph type="ctrTitle"/>
          </p:nvPr>
        </p:nvSpPr>
        <p:spPr>
          <a:xfrm>
            <a:off x="618155" y="758138"/>
            <a:ext cx="9841154" cy="2018236"/>
          </a:xfrm>
        </p:spPr>
        <p:txBody>
          <a:bodyPr anchor="ctr">
            <a:normAutofit/>
          </a:bodyPr>
          <a:lstStyle/>
          <a:p>
            <a:pPr algn="ctr"/>
            <a:r>
              <a:rPr lang="en-US" sz="6000" b="1" dirty="0">
                <a:latin typeface="Calibri" panose="020F0502020204030204" pitchFamily="34" charset="0"/>
                <a:cs typeface="Calibri" panose="020F0502020204030204" pitchFamily="34" charset="0"/>
              </a:rPr>
              <a:t>NYNEX FINSERV </a:t>
            </a:r>
            <a:endParaRPr lang="en-IN" sz="6000" b="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298378C5-483D-C24A-64EA-BBCF4BCDE028}"/>
              </a:ext>
            </a:extLst>
          </p:cNvPr>
          <p:cNvSpPr txBox="1"/>
          <p:nvPr/>
        </p:nvSpPr>
        <p:spPr>
          <a:xfrm>
            <a:off x="1410008" y="5149035"/>
            <a:ext cx="8566483" cy="784830"/>
          </a:xfrm>
          <a:prstGeom prst="rect">
            <a:avLst/>
          </a:prstGeom>
        </p:spPr>
        <p:txBody>
          <a:bodyPr vert="horz" lIns="91440" tIns="45720" rIns="91440" bIns="45720" rtlCol="0" anchor="ctr">
            <a:normAutofit/>
          </a:bodyPr>
          <a:lstStyle>
            <a:lvl1pPr algn="just">
              <a:spcBef>
                <a:spcPct val="0"/>
              </a:spcBef>
              <a:buNone/>
              <a:defRPr sz="4500" b="1">
                <a:solidFill>
                  <a:schemeClr val="accent1"/>
                </a:solidFill>
                <a:latin typeface="+mj-lt"/>
                <a:ea typeface="+mj-ea"/>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r>
              <a:rPr lang="en-US" sz="3000" dirty="0">
                <a:latin typeface="Calibri" panose="020F0502020204030204" pitchFamily="34" charset="0"/>
                <a:cs typeface="Calibri" panose="020F0502020204030204" pitchFamily="34" charset="0"/>
              </a:rPr>
              <a:t>Your key to Financial Freedom</a:t>
            </a:r>
            <a:endParaRPr lang="en-IN" sz="3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2023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70FB7-000F-7FA8-D202-42B8311E50F5}"/>
              </a:ext>
            </a:extLst>
          </p:cNvPr>
          <p:cNvSpPr>
            <a:spLocks noGrp="1"/>
          </p:cNvSpPr>
          <p:nvPr>
            <p:ph type="title"/>
          </p:nvPr>
        </p:nvSpPr>
        <p:spPr>
          <a:xfrm>
            <a:off x="720000" y="180000"/>
            <a:ext cx="10515600" cy="1325563"/>
          </a:xfrm>
        </p:spPr>
        <p:txBody>
          <a:bodyPr anchor="ctr">
            <a:normAutofit/>
          </a:bodyPr>
          <a:lstStyle/>
          <a:p>
            <a:pPr algn="just"/>
            <a:r>
              <a:rPr lang="en-US" sz="2800" dirty="0">
                <a:latin typeface="Calibri" panose="020F0502020204030204" pitchFamily="34" charset="0"/>
                <a:cs typeface="Calibri" panose="020F0502020204030204" pitchFamily="34" charset="0"/>
              </a:rPr>
              <a:t>Our Mission</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3A9A5E6-A48D-02E5-A89B-F4E590B890AA}"/>
              </a:ext>
            </a:extLst>
          </p:cNvPr>
          <p:cNvSpPr>
            <a:spLocks noGrp="1"/>
          </p:cNvSpPr>
          <p:nvPr>
            <p:ph idx="1"/>
          </p:nvPr>
        </p:nvSpPr>
        <p:spPr>
          <a:xfrm>
            <a:off x="720000" y="1505563"/>
            <a:ext cx="8596668" cy="4460604"/>
          </a:xfrm>
        </p:spPr>
        <p:txBody>
          <a:bodyPr>
            <a:noAutofit/>
          </a:bodyPr>
          <a:lstStyle/>
          <a:p>
            <a:pPr algn="just"/>
            <a:r>
              <a:rPr lang="en-IN" sz="1100" i="0" dirty="0">
                <a:solidFill>
                  <a:srgbClr val="202124"/>
                </a:solidFill>
                <a:effectLst/>
                <a:latin typeface="Calibri" panose="020F0502020204030204" pitchFamily="34" charset="0"/>
                <a:cs typeface="Calibri" panose="020F0502020204030204" pitchFamily="34" charset="0"/>
              </a:rPr>
              <a:t>To partner with Clients</a:t>
            </a:r>
          </a:p>
          <a:p>
            <a:pPr marL="0" indent="0" algn="just">
              <a:buNone/>
            </a:pPr>
            <a:endParaRPr lang="en-IN" sz="1100" i="0" dirty="0">
              <a:solidFill>
                <a:srgbClr val="202124"/>
              </a:solidFill>
              <a:effectLst/>
              <a:latin typeface="Calibri" panose="020F0502020204030204" pitchFamily="34" charset="0"/>
              <a:cs typeface="Calibri" panose="020F0502020204030204" pitchFamily="34" charset="0"/>
            </a:endParaRPr>
          </a:p>
          <a:p>
            <a:pPr algn="just"/>
            <a:r>
              <a:rPr lang="en-IN" sz="1100" i="0" dirty="0">
                <a:solidFill>
                  <a:srgbClr val="202124"/>
                </a:solidFill>
                <a:effectLst/>
                <a:latin typeface="Calibri" panose="020F0502020204030204" pitchFamily="34" charset="0"/>
                <a:cs typeface="Calibri" panose="020F0502020204030204" pitchFamily="34" charset="0"/>
              </a:rPr>
              <a:t>For long-term relationships </a:t>
            </a:r>
          </a:p>
          <a:p>
            <a:pPr marL="0" indent="0" algn="just">
              <a:buNone/>
            </a:pPr>
            <a:endParaRPr lang="en-IN" sz="1100" dirty="0">
              <a:solidFill>
                <a:srgbClr val="202124"/>
              </a:solidFill>
              <a:latin typeface="Calibri" panose="020F0502020204030204" pitchFamily="34" charset="0"/>
              <a:cs typeface="Calibri" panose="020F0502020204030204" pitchFamily="34" charset="0"/>
            </a:endParaRPr>
          </a:p>
          <a:p>
            <a:pPr algn="just"/>
            <a:r>
              <a:rPr lang="en-IN" sz="1100" dirty="0">
                <a:solidFill>
                  <a:srgbClr val="202124"/>
                </a:solidFill>
                <a:latin typeface="Calibri" panose="020F0502020204030204" pitchFamily="34" charset="0"/>
                <a:cs typeface="Calibri" panose="020F0502020204030204" pitchFamily="34" charset="0"/>
              </a:rPr>
              <a:t>Offering t</a:t>
            </a:r>
            <a:r>
              <a:rPr lang="en-IN" sz="1100" i="0" dirty="0">
                <a:solidFill>
                  <a:srgbClr val="202124"/>
                </a:solidFill>
                <a:effectLst/>
                <a:latin typeface="Calibri" panose="020F0502020204030204" pitchFamily="34" charset="0"/>
                <a:cs typeface="Calibri" panose="020F0502020204030204" pitchFamily="34" charset="0"/>
              </a:rPr>
              <a:t>rusted financial advisory relationships </a:t>
            </a:r>
          </a:p>
          <a:p>
            <a:pPr marL="0" indent="0" algn="just">
              <a:buNone/>
            </a:pPr>
            <a:endParaRPr lang="en-IN" sz="1100" i="0" dirty="0">
              <a:solidFill>
                <a:srgbClr val="202124"/>
              </a:solidFill>
              <a:effectLst/>
              <a:latin typeface="Calibri" panose="020F0502020204030204" pitchFamily="34" charset="0"/>
              <a:cs typeface="Calibri" panose="020F0502020204030204" pitchFamily="34" charset="0"/>
            </a:endParaRPr>
          </a:p>
          <a:p>
            <a:pPr algn="just"/>
            <a:r>
              <a:rPr lang="en-IN" sz="1100" i="0" dirty="0">
                <a:solidFill>
                  <a:srgbClr val="202124"/>
                </a:solidFill>
                <a:effectLst/>
                <a:latin typeface="Calibri" panose="020F0502020204030204" pitchFamily="34" charset="0"/>
                <a:cs typeface="Calibri" panose="020F0502020204030204" pitchFamily="34" charset="0"/>
              </a:rPr>
              <a:t>Strive to provide financial peace of mind by delivering tailored objective advice </a:t>
            </a:r>
          </a:p>
          <a:p>
            <a:pPr marL="0" indent="0" algn="just">
              <a:buNone/>
            </a:pPr>
            <a:endParaRPr lang="en-IN" sz="1100" dirty="0">
              <a:solidFill>
                <a:srgbClr val="202124"/>
              </a:solidFill>
              <a:latin typeface="Calibri" panose="020F0502020204030204" pitchFamily="34" charset="0"/>
              <a:cs typeface="Calibri" panose="020F0502020204030204" pitchFamily="34" charset="0"/>
            </a:endParaRPr>
          </a:p>
          <a:p>
            <a:pPr algn="just"/>
            <a:r>
              <a:rPr lang="en-IN" sz="1100" dirty="0">
                <a:solidFill>
                  <a:srgbClr val="202124"/>
                </a:solidFill>
                <a:latin typeface="Calibri" panose="020F0502020204030204" pitchFamily="34" charset="0"/>
                <a:cs typeface="Calibri" panose="020F0502020204030204" pitchFamily="34" charset="0"/>
              </a:rPr>
              <a:t>D</a:t>
            </a:r>
            <a:r>
              <a:rPr lang="en-IN" sz="1100" i="0" dirty="0">
                <a:solidFill>
                  <a:srgbClr val="202124"/>
                </a:solidFill>
                <a:effectLst/>
                <a:latin typeface="Calibri" panose="020F0502020204030204" pitchFamily="34" charset="0"/>
                <a:cs typeface="Calibri" panose="020F0502020204030204" pitchFamily="34" charset="0"/>
              </a:rPr>
              <a:t>esigned to give clients the confidence to pursue their own passion, dreams and talents</a:t>
            </a:r>
            <a:endParaRPr lang="en-IN" sz="1100" dirty="0">
              <a:latin typeface="Calibri" panose="020F0502020204030204" pitchFamily="34" charset="0"/>
              <a:cs typeface="Calibri" panose="020F0502020204030204" pitchFamily="34" charset="0"/>
            </a:endParaRPr>
          </a:p>
          <a:p>
            <a:pPr marL="0" indent="0">
              <a:buNone/>
            </a:pPr>
            <a:endParaRPr lang="en-IN" sz="11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DAD13E09-EFD9-F8B3-A206-A94B2A86436F}"/>
              </a:ext>
            </a:extLst>
          </p:cNvPr>
          <p:cNvSpPr>
            <a:spLocks noGrp="1"/>
          </p:cNvSpPr>
          <p:nvPr>
            <p:ph type="sldNum" sz="quarter" idx="12"/>
          </p:nvPr>
        </p:nvSpPr>
        <p:spPr/>
        <p:txBody>
          <a:bodyPr/>
          <a:lstStyle/>
          <a:p>
            <a:fld id="{8908A19C-4CFF-4905-BE0B-218A1407765A}" type="slidenum">
              <a:rPr lang="en-IN" smtClean="0"/>
              <a:t>2</a:t>
            </a:fld>
            <a:endParaRPr lang="en-IN"/>
          </a:p>
        </p:txBody>
      </p:sp>
    </p:spTree>
    <p:extLst>
      <p:ext uri="{BB962C8B-B14F-4D97-AF65-F5344CB8AC3E}">
        <p14:creationId xmlns:p14="http://schemas.microsoft.com/office/powerpoint/2010/main" val="4131813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005B-A715-2428-0401-128304F69F53}"/>
              </a:ext>
            </a:extLst>
          </p:cNvPr>
          <p:cNvSpPr>
            <a:spLocks noGrp="1"/>
          </p:cNvSpPr>
          <p:nvPr>
            <p:ph type="title"/>
          </p:nvPr>
        </p:nvSpPr>
        <p:spPr>
          <a:xfrm>
            <a:off x="720000" y="180000"/>
            <a:ext cx="8596668" cy="1320800"/>
          </a:xfrm>
        </p:spPr>
        <p:txBody>
          <a:bodyPr anchor="ctr" anchorCtr="0">
            <a:normAutofit/>
          </a:bodyPr>
          <a:lstStyle/>
          <a:p>
            <a:r>
              <a:rPr lang="en-US" sz="2800" dirty="0">
                <a:latin typeface="Calibri" panose="020F0502020204030204" pitchFamily="34" charset="0"/>
                <a:cs typeface="Calibri" panose="020F0502020204030204" pitchFamily="34" charset="0"/>
              </a:rPr>
              <a:t>Our Vision</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97DA291-0E7D-60EB-CE5B-18E4968D0360}"/>
              </a:ext>
            </a:extLst>
          </p:cNvPr>
          <p:cNvSpPr>
            <a:spLocks noGrp="1"/>
          </p:cNvSpPr>
          <p:nvPr>
            <p:ph idx="1"/>
          </p:nvPr>
        </p:nvSpPr>
        <p:spPr>
          <a:xfrm>
            <a:off x="720000" y="1500800"/>
            <a:ext cx="8596668" cy="3880773"/>
          </a:xfrm>
        </p:spPr>
        <p:txBody>
          <a:bodyPr anchor="t" anchorCtr="0">
            <a:normAutofit/>
          </a:bodyPr>
          <a:lstStyle/>
          <a:p>
            <a:pPr algn="just"/>
            <a:r>
              <a:rPr lang="en-IN" sz="1100" b="0" i="0" dirty="0">
                <a:solidFill>
                  <a:srgbClr val="666666"/>
                </a:solidFill>
                <a:effectLst/>
                <a:latin typeface="Calibri" panose="020F0502020204030204" pitchFamily="34" charset="0"/>
                <a:cs typeface="Calibri" panose="020F0502020204030204" pitchFamily="34" charset="0"/>
              </a:rPr>
              <a:t>Our vision is to help clients feel confident about their future and pursue their financial goals. Through our comprehensive approach, we develop customized financial and retirement strategies that address your short and long-term needs. We are independent advisors, meaning that our recommendations are always in the best interests of our clients and their needs are at the core of everything we do.</a:t>
            </a:r>
          </a:p>
          <a:p>
            <a:pPr marL="0" indent="0" algn="just">
              <a:buNone/>
            </a:pPr>
            <a:endParaRPr lang="en-IN" sz="1100" b="0" i="0" dirty="0">
              <a:solidFill>
                <a:srgbClr val="666666"/>
              </a:solidFill>
              <a:effectLst/>
              <a:latin typeface="Calibri" panose="020F0502020204030204" pitchFamily="34" charset="0"/>
              <a:cs typeface="Calibri" panose="020F0502020204030204" pitchFamily="34" charset="0"/>
            </a:endParaRPr>
          </a:p>
          <a:p>
            <a:pPr algn="just"/>
            <a:r>
              <a:rPr lang="en-IN" sz="1100" b="0" i="0" dirty="0">
                <a:solidFill>
                  <a:srgbClr val="666666"/>
                </a:solidFill>
                <a:effectLst/>
                <a:latin typeface="Calibri" panose="020F0502020204030204" pitchFamily="34" charset="0"/>
                <a:cs typeface="Calibri" panose="020F0502020204030204" pitchFamily="34" charset="0"/>
              </a:rPr>
              <a:t>Together, we hope to grow multi-generationally and go above and beyond for your needs.</a:t>
            </a:r>
          </a:p>
        </p:txBody>
      </p:sp>
      <p:sp>
        <p:nvSpPr>
          <p:cNvPr id="6" name="Slide Number Placeholder 5">
            <a:extLst>
              <a:ext uri="{FF2B5EF4-FFF2-40B4-BE49-F238E27FC236}">
                <a16:creationId xmlns:a16="http://schemas.microsoft.com/office/drawing/2014/main" id="{E945F436-ED1B-EF65-8DC0-C9472721865B}"/>
              </a:ext>
            </a:extLst>
          </p:cNvPr>
          <p:cNvSpPr>
            <a:spLocks noGrp="1"/>
          </p:cNvSpPr>
          <p:nvPr>
            <p:ph type="sldNum" sz="quarter" idx="12"/>
          </p:nvPr>
        </p:nvSpPr>
        <p:spPr/>
        <p:txBody>
          <a:bodyPr/>
          <a:lstStyle/>
          <a:p>
            <a:fld id="{8908A19C-4CFF-4905-BE0B-218A1407765A}" type="slidenum">
              <a:rPr lang="en-IN" smtClean="0"/>
              <a:t>3</a:t>
            </a:fld>
            <a:endParaRPr lang="en-IN"/>
          </a:p>
        </p:txBody>
      </p:sp>
    </p:spTree>
    <p:extLst>
      <p:ext uri="{BB962C8B-B14F-4D97-AF65-F5344CB8AC3E}">
        <p14:creationId xmlns:p14="http://schemas.microsoft.com/office/powerpoint/2010/main" val="221680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2428-A5A7-66C9-5FB9-74BC0BAC2421}"/>
              </a:ext>
            </a:extLst>
          </p:cNvPr>
          <p:cNvSpPr>
            <a:spLocks noGrp="1"/>
          </p:cNvSpPr>
          <p:nvPr>
            <p:ph type="title"/>
          </p:nvPr>
        </p:nvSpPr>
        <p:spPr>
          <a:xfrm>
            <a:off x="720000" y="179999"/>
            <a:ext cx="8596668" cy="1077921"/>
          </a:xfrm>
        </p:spPr>
        <p:txBody>
          <a:bodyPr anchor="ctr" anchorCtr="0">
            <a:normAutofit/>
          </a:bodyPr>
          <a:lstStyle/>
          <a:p>
            <a:r>
              <a:rPr lang="en-US" sz="2800" dirty="0">
                <a:latin typeface="Calibri" panose="020F0502020204030204" pitchFamily="34" charset="0"/>
                <a:cs typeface="Calibri" panose="020F0502020204030204" pitchFamily="34" charset="0"/>
              </a:rPr>
              <a:t>Core Values</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D0E67BE-2175-09CF-F0FC-F4431041ABB3}"/>
              </a:ext>
            </a:extLst>
          </p:cNvPr>
          <p:cNvSpPr>
            <a:spLocks noGrp="1"/>
          </p:cNvSpPr>
          <p:nvPr>
            <p:ph idx="1"/>
          </p:nvPr>
        </p:nvSpPr>
        <p:spPr>
          <a:xfrm>
            <a:off x="720000" y="1380900"/>
            <a:ext cx="8596668" cy="3800079"/>
          </a:xfrm>
        </p:spPr>
        <p:txBody>
          <a:bodyPr anchor="t" anchorCtr="0">
            <a:normAutofit/>
          </a:bodyPr>
          <a:lstStyle/>
          <a:p>
            <a:pPr algn="just"/>
            <a:r>
              <a:rPr lang="en-IN" sz="1100" i="0" dirty="0">
                <a:effectLst/>
                <a:latin typeface="Calibri" panose="020F0502020204030204" pitchFamily="34" charset="0"/>
                <a:cs typeface="Calibri" panose="020F0502020204030204" pitchFamily="34" charset="0"/>
              </a:rPr>
              <a:t>At Nynex </a:t>
            </a:r>
            <a:r>
              <a:rPr lang="en-IN" sz="1100" i="0" dirty="0" err="1">
                <a:effectLst/>
                <a:latin typeface="Calibri" panose="020F0502020204030204" pitchFamily="34" charset="0"/>
                <a:cs typeface="Calibri" panose="020F0502020204030204" pitchFamily="34" charset="0"/>
              </a:rPr>
              <a:t>Finserv</a:t>
            </a:r>
            <a:r>
              <a:rPr lang="en-IN" sz="1100" i="0" dirty="0">
                <a:effectLst/>
                <a:latin typeface="Calibri" panose="020F0502020204030204" pitchFamily="34" charset="0"/>
                <a:cs typeface="Calibri" panose="020F0502020204030204" pitchFamily="34" charset="0"/>
              </a:rPr>
              <a:t>, we recognize the significant duty we owe to our clients. We take pride in providing our clients with financial security and peace of mind during times of mounting concern and uncertainty. It is our pleasure to assist our clients in meeting their day-to-day financial challenges as well as their long-term goals. Our Core Values reflect how we want to care for our clients. The founding principles are</a:t>
            </a:r>
            <a:r>
              <a:rPr lang="en-IN" sz="1100" dirty="0">
                <a:latin typeface="Calibri" panose="020F0502020204030204" pitchFamily="34" charset="0"/>
                <a:cs typeface="Calibri" panose="020F0502020204030204" pitchFamily="34" charset="0"/>
              </a:rPr>
              <a:t> –</a:t>
            </a:r>
            <a:endParaRPr lang="en-IN" sz="1100" i="0" dirty="0">
              <a:effectLst/>
              <a:latin typeface="Calibri" panose="020F0502020204030204" pitchFamily="34" charset="0"/>
              <a:cs typeface="Calibri" panose="020F0502020204030204" pitchFamily="34" charset="0"/>
            </a:endParaRPr>
          </a:p>
          <a:p>
            <a:pPr algn="just"/>
            <a:r>
              <a:rPr lang="en-IN" sz="1100" b="1" i="0" dirty="0">
                <a:effectLst/>
                <a:latin typeface="Calibri" panose="020F0502020204030204" pitchFamily="34" charset="0"/>
                <a:cs typeface="Calibri" panose="020F0502020204030204" pitchFamily="34" charset="0"/>
              </a:rPr>
              <a:t>Integrity:</a:t>
            </a:r>
            <a:r>
              <a:rPr lang="en-IN" sz="1100" b="0" i="0" dirty="0">
                <a:effectLst/>
                <a:latin typeface="Calibri" panose="020F0502020204030204" pitchFamily="34" charset="0"/>
                <a:cs typeface="Calibri" panose="020F0502020204030204" pitchFamily="34" charset="0"/>
              </a:rPr>
              <a:t> Provide professional services with integrity.</a:t>
            </a:r>
          </a:p>
          <a:p>
            <a:pPr algn="just"/>
            <a:r>
              <a:rPr lang="en-IN" sz="1100" b="1" i="0" dirty="0">
                <a:effectLst/>
                <a:latin typeface="Calibri" panose="020F0502020204030204" pitchFamily="34" charset="0"/>
                <a:cs typeface="Calibri" panose="020F0502020204030204" pitchFamily="34" charset="0"/>
              </a:rPr>
              <a:t>Objectivity:</a:t>
            </a:r>
            <a:r>
              <a:rPr lang="en-IN" sz="1100" b="0" i="0" dirty="0">
                <a:effectLst/>
                <a:latin typeface="Calibri" panose="020F0502020204030204" pitchFamily="34" charset="0"/>
                <a:cs typeface="Calibri" panose="020F0502020204030204" pitchFamily="34" charset="0"/>
              </a:rPr>
              <a:t> Provide professional services objectively.</a:t>
            </a:r>
          </a:p>
          <a:p>
            <a:pPr algn="just"/>
            <a:r>
              <a:rPr lang="en-IN" sz="1100" b="1" i="0" dirty="0">
                <a:effectLst/>
                <a:latin typeface="Calibri" panose="020F0502020204030204" pitchFamily="34" charset="0"/>
                <a:cs typeface="Calibri" panose="020F0502020204030204" pitchFamily="34" charset="0"/>
              </a:rPr>
              <a:t>Competence:</a:t>
            </a:r>
            <a:r>
              <a:rPr lang="en-IN" sz="1100" b="0" i="0" dirty="0">
                <a:effectLst/>
                <a:latin typeface="Calibri" panose="020F0502020204030204" pitchFamily="34" charset="0"/>
                <a:cs typeface="Calibri" panose="020F0502020204030204" pitchFamily="34" charset="0"/>
              </a:rPr>
              <a:t> Maintain the knowledge and skill necessary to provide professional services competently.</a:t>
            </a:r>
          </a:p>
          <a:p>
            <a:pPr algn="just"/>
            <a:r>
              <a:rPr lang="en-IN" sz="1100" b="1" i="0" dirty="0">
                <a:effectLst/>
                <a:latin typeface="Calibri" panose="020F0502020204030204" pitchFamily="34" charset="0"/>
                <a:cs typeface="Calibri" panose="020F0502020204030204" pitchFamily="34" charset="0"/>
              </a:rPr>
              <a:t>Fairness:</a:t>
            </a:r>
            <a:r>
              <a:rPr lang="en-IN" sz="1100" b="0" i="0" dirty="0">
                <a:effectLst/>
                <a:latin typeface="Calibri" panose="020F0502020204030204" pitchFamily="34" charset="0"/>
                <a:cs typeface="Calibri" panose="020F0502020204030204" pitchFamily="34" charset="0"/>
              </a:rPr>
              <a:t> Be fair and reasonable in all professional relationships. Disclose conflicts of interest.</a:t>
            </a:r>
          </a:p>
          <a:p>
            <a:pPr algn="just"/>
            <a:r>
              <a:rPr lang="en-IN" sz="1100" b="1" i="0" dirty="0">
                <a:effectLst/>
                <a:latin typeface="Calibri" panose="020F0502020204030204" pitchFamily="34" charset="0"/>
                <a:cs typeface="Calibri" panose="020F0502020204030204" pitchFamily="34" charset="0"/>
              </a:rPr>
              <a:t>Confidentiality:</a:t>
            </a:r>
            <a:r>
              <a:rPr lang="en-IN" sz="1100" b="0" i="0" dirty="0">
                <a:effectLst/>
                <a:latin typeface="Calibri" panose="020F0502020204030204" pitchFamily="34" charset="0"/>
                <a:cs typeface="Calibri" panose="020F0502020204030204" pitchFamily="34" charset="0"/>
              </a:rPr>
              <a:t> Protect the confidentiality of all client information.</a:t>
            </a:r>
          </a:p>
          <a:p>
            <a:pPr algn="just"/>
            <a:r>
              <a:rPr lang="en-IN" sz="1100" b="1" i="0" dirty="0">
                <a:effectLst/>
                <a:latin typeface="Calibri" panose="020F0502020204030204" pitchFamily="34" charset="0"/>
                <a:cs typeface="Calibri" panose="020F0502020204030204" pitchFamily="34" charset="0"/>
              </a:rPr>
              <a:t>Professionalism:</a:t>
            </a:r>
            <a:r>
              <a:rPr lang="en-IN" sz="1100" b="0" i="0" dirty="0">
                <a:effectLst/>
                <a:latin typeface="Calibri" panose="020F0502020204030204" pitchFamily="34" charset="0"/>
                <a:cs typeface="Calibri" panose="020F0502020204030204" pitchFamily="34" charset="0"/>
              </a:rPr>
              <a:t> Act in a manner that demonstrates exemplary professional conduct.</a:t>
            </a:r>
          </a:p>
          <a:p>
            <a:pPr algn="just"/>
            <a:r>
              <a:rPr lang="en-IN" sz="1100" b="1" i="0" dirty="0">
                <a:effectLst/>
                <a:latin typeface="Calibri" panose="020F0502020204030204" pitchFamily="34" charset="0"/>
                <a:cs typeface="Calibri" panose="020F0502020204030204" pitchFamily="34" charset="0"/>
              </a:rPr>
              <a:t>Communication:</a:t>
            </a:r>
            <a:r>
              <a:rPr lang="en-IN" sz="1100" b="0" i="0" dirty="0">
                <a:effectLst/>
                <a:latin typeface="Calibri" panose="020F0502020204030204" pitchFamily="34" charset="0"/>
                <a:cs typeface="Calibri" panose="020F0502020204030204" pitchFamily="34" charset="0"/>
              </a:rPr>
              <a:t> Consistent communication and engagement between us and our clients creates an informed relationship.</a:t>
            </a:r>
          </a:p>
          <a:p>
            <a:pPr algn="just"/>
            <a:endParaRPr lang="en-IN" sz="1100"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4FDA7FF-EF56-DA2C-8054-7A09BB69AAB7}"/>
              </a:ext>
            </a:extLst>
          </p:cNvPr>
          <p:cNvSpPr>
            <a:spLocks noGrp="1"/>
          </p:cNvSpPr>
          <p:nvPr>
            <p:ph type="sldNum" sz="quarter" idx="12"/>
          </p:nvPr>
        </p:nvSpPr>
        <p:spPr/>
        <p:txBody>
          <a:bodyPr/>
          <a:lstStyle/>
          <a:p>
            <a:fld id="{8908A19C-4CFF-4905-BE0B-218A1407765A}" type="slidenum">
              <a:rPr lang="en-IN" smtClean="0"/>
              <a:t>4</a:t>
            </a:fld>
            <a:endParaRPr lang="en-IN"/>
          </a:p>
        </p:txBody>
      </p:sp>
    </p:spTree>
    <p:extLst>
      <p:ext uri="{BB962C8B-B14F-4D97-AF65-F5344CB8AC3E}">
        <p14:creationId xmlns:p14="http://schemas.microsoft.com/office/powerpoint/2010/main" val="172049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98A6AF-8DA5-FC3F-501F-7583B592485A}"/>
              </a:ext>
            </a:extLst>
          </p:cNvPr>
          <p:cNvPicPr>
            <a:picLocks noChangeAspect="1"/>
          </p:cNvPicPr>
          <p:nvPr/>
        </p:nvPicPr>
        <p:blipFill rotWithShape="1">
          <a:blip r:embed="rId2">
            <a:extLst>
              <a:ext uri="{28A0092B-C50C-407E-A947-70E740481C1C}">
                <a14:useLocalDpi xmlns:a14="http://schemas.microsoft.com/office/drawing/2010/main" val="0"/>
              </a:ext>
            </a:extLst>
          </a:blip>
          <a:srcRect l="5556" t="26087" r="50183" b="26667"/>
          <a:stretch/>
        </p:blipFill>
        <p:spPr>
          <a:xfrm>
            <a:off x="384438" y="1796278"/>
            <a:ext cx="5618798" cy="3373734"/>
          </a:xfrm>
          <a:prstGeom prst="rect">
            <a:avLst/>
          </a:prstGeom>
        </p:spPr>
      </p:pic>
      <p:sp>
        <p:nvSpPr>
          <p:cNvPr id="2" name="Title 1">
            <a:extLst>
              <a:ext uri="{FF2B5EF4-FFF2-40B4-BE49-F238E27FC236}">
                <a16:creationId xmlns:a16="http://schemas.microsoft.com/office/drawing/2014/main" id="{3D8ACAF5-EC17-6BC9-E142-DCF7F5F88884}"/>
              </a:ext>
            </a:extLst>
          </p:cNvPr>
          <p:cNvSpPr>
            <a:spLocks noGrp="1"/>
          </p:cNvSpPr>
          <p:nvPr>
            <p:ph type="title"/>
          </p:nvPr>
        </p:nvSpPr>
        <p:spPr>
          <a:xfrm>
            <a:off x="720000" y="180000"/>
            <a:ext cx="8596668" cy="1320800"/>
          </a:xfrm>
        </p:spPr>
        <p:txBody>
          <a:bodyPr anchor="ctr" anchorCtr="0">
            <a:normAutofit/>
          </a:bodyPr>
          <a:lstStyle/>
          <a:p>
            <a:r>
              <a:rPr lang="en-US" sz="2800" dirty="0">
                <a:latin typeface="Calibri" panose="020F0502020204030204" pitchFamily="34" charset="0"/>
                <a:cs typeface="Calibri" panose="020F0502020204030204" pitchFamily="34" charset="0"/>
              </a:rPr>
              <a:t>Co-Founders</a:t>
            </a:r>
            <a:endParaRPr lang="en-IN" sz="28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36EB153-BF6B-F15C-CA66-EB0D08A2B55F}"/>
              </a:ext>
            </a:extLst>
          </p:cNvPr>
          <p:cNvSpPr>
            <a:spLocks noGrp="1"/>
          </p:cNvSpPr>
          <p:nvPr>
            <p:ph type="sldNum" sz="quarter" idx="12"/>
          </p:nvPr>
        </p:nvSpPr>
        <p:spPr/>
        <p:txBody>
          <a:bodyPr/>
          <a:lstStyle/>
          <a:p>
            <a:fld id="{8908A19C-4CFF-4905-BE0B-218A1407765A}" type="slidenum">
              <a:rPr lang="en-IN" smtClean="0"/>
              <a:t>5</a:t>
            </a:fld>
            <a:endParaRPr lang="en-IN"/>
          </a:p>
        </p:txBody>
      </p:sp>
      <p:pic>
        <p:nvPicPr>
          <p:cNvPr id="3" name="Picture 2">
            <a:extLst>
              <a:ext uri="{FF2B5EF4-FFF2-40B4-BE49-F238E27FC236}">
                <a16:creationId xmlns:a16="http://schemas.microsoft.com/office/drawing/2014/main" id="{F4757D04-376A-FFC4-FD5A-AC7CCB1CDE7F}"/>
              </a:ext>
            </a:extLst>
          </p:cNvPr>
          <p:cNvPicPr>
            <a:picLocks noChangeAspect="1"/>
          </p:cNvPicPr>
          <p:nvPr/>
        </p:nvPicPr>
        <p:blipFill rotWithShape="1">
          <a:blip r:embed="rId3"/>
          <a:srcRect l="73049" r="3082"/>
          <a:stretch/>
        </p:blipFill>
        <p:spPr>
          <a:xfrm>
            <a:off x="6003236" y="1798632"/>
            <a:ext cx="2693503" cy="3371380"/>
          </a:xfrm>
          <a:prstGeom prst="rect">
            <a:avLst/>
          </a:prstGeom>
        </p:spPr>
      </p:pic>
      <p:pic>
        <p:nvPicPr>
          <p:cNvPr id="6" name="Picture 5">
            <a:extLst>
              <a:ext uri="{FF2B5EF4-FFF2-40B4-BE49-F238E27FC236}">
                <a16:creationId xmlns:a16="http://schemas.microsoft.com/office/drawing/2014/main" id="{EF302E45-947E-08D8-A0CF-7952E47CD1AA}"/>
              </a:ext>
            </a:extLst>
          </p:cNvPr>
          <p:cNvPicPr>
            <a:picLocks noChangeAspect="1"/>
          </p:cNvPicPr>
          <p:nvPr/>
        </p:nvPicPr>
        <p:blipFill rotWithShape="1">
          <a:blip r:embed="rId3"/>
          <a:srcRect l="47681" r="27423"/>
          <a:stretch/>
        </p:blipFill>
        <p:spPr>
          <a:xfrm>
            <a:off x="8590663" y="1798632"/>
            <a:ext cx="2809520" cy="3371380"/>
          </a:xfrm>
          <a:prstGeom prst="rect">
            <a:avLst/>
          </a:prstGeom>
        </p:spPr>
      </p:pic>
      <p:pic>
        <p:nvPicPr>
          <p:cNvPr id="8" name="Picture 7">
            <a:extLst>
              <a:ext uri="{FF2B5EF4-FFF2-40B4-BE49-F238E27FC236}">
                <a16:creationId xmlns:a16="http://schemas.microsoft.com/office/drawing/2014/main" id="{4C2B6473-9E69-B997-18D2-7D420D75D91E}"/>
              </a:ext>
            </a:extLst>
          </p:cNvPr>
          <p:cNvPicPr>
            <a:picLocks noChangeAspect="1"/>
          </p:cNvPicPr>
          <p:nvPr/>
        </p:nvPicPr>
        <p:blipFill rotWithShape="1">
          <a:blip r:embed="rId3"/>
          <a:srcRect l="96389" r="1"/>
          <a:stretch/>
        </p:blipFill>
        <p:spPr>
          <a:xfrm>
            <a:off x="11400182" y="1798632"/>
            <a:ext cx="407379" cy="3371380"/>
          </a:xfrm>
          <a:prstGeom prst="rect">
            <a:avLst/>
          </a:prstGeom>
        </p:spPr>
      </p:pic>
    </p:spTree>
    <p:extLst>
      <p:ext uri="{BB962C8B-B14F-4D97-AF65-F5344CB8AC3E}">
        <p14:creationId xmlns:p14="http://schemas.microsoft.com/office/powerpoint/2010/main" val="528831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9F5D62-E78C-7708-23B5-B0C7EA1489C1}"/>
              </a:ext>
            </a:extLst>
          </p:cNvPr>
          <p:cNvPicPr>
            <a:picLocks noChangeAspect="1"/>
          </p:cNvPicPr>
          <p:nvPr/>
        </p:nvPicPr>
        <p:blipFill rotWithShape="1">
          <a:blip r:embed="rId2">
            <a:extLst>
              <a:ext uri="{28A0092B-C50C-407E-A947-70E740481C1C}">
                <a14:useLocalDpi xmlns:a14="http://schemas.microsoft.com/office/drawing/2010/main" val="0"/>
              </a:ext>
            </a:extLst>
          </a:blip>
          <a:srcRect l="34891" t="19855" r="34456" b="19565"/>
          <a:stretch/>
        </p:blipFill>
        <p:spPr>
          <a:xfrm>
            <a:off x="1522234" y="389284"/>
            <a:ext cx="2583604" cy="2872197"/>
          </a:xfrm>
          <a:prstGeom prst="rect">
            <a:avLst/>
          </a:prstGeom>
        </p:spPr>
      </p:pic>
      <p:pic>
        <p:nvPicPr>
          <p:cNvPr id="4" name="Picture 3">
            <a:extLst>
              <a:ext uri="{FF2B5EF4-FFF2-40B4-BE49-F238E27FC236}">
                <a16:creationId xmlns:a16="http://schemas.microsoft.com/office/drawing/2014/main" id="{D38F075D-9BE8-8C8A-2C8E-ECC3E00D6E54}"/>
              </a:ext>
            </a:extLst>
          </p:cNvPr>
          <p:cNvPicPr>
            <a:picLocks noChangeAspect="1"/>
          </p:cNvPicPr>
          <p:nvPr/>
        </p:nvPicPr>
        <p:blipFill rotWithShape="1">
          <a:blip r:embed="rId3">
            <a:extLst>
              <a:ext uri="{28A0092B-C50C-407E-A947-70E740481C1C}">
                <a14:useLocalDpi xmlns:a14="http://schemas.microsoft.com/office/drawing/2010/main" val="0"/>
              </a:ext>
            </a:extLst>
          </a:blip>
          <a:srcRect l="36317" t="21404" r="36576" b="22156"/>
          <a:stretch/>
        </p:blipFill>
        <p:spPr>
          <a:xfrm>
            <a:off x="1326777" y="3455248"/>
            <a:ext cx="2779060" cy="3254833"/>
          </a:xfrm>
          <a:prstGeom prst="rect">
            <a:avLst/>
          </a:prstGeom>
        </p:spPr>
      </p:pic>
      <p:sp>
        <p:nvSpPr>
          <p:cNvPr id="7" name="TextBox 6">
            <a:extLst>
              <a:ext uri="{FF2B5EF4-FFF2-40B4-BE49-F238E27FC236}">
                <a16:creationId xmlns:a16="http://schemas.microsoft.com/office/drawing/2014/main" id="{CD24BDD1-2020-AF2D-AF44-D9C3C63D4AA9}"/>
              </a:ext>
            </a:extLst>
          </p:cNvPr>
          <p:cNvSpPr txBox="1"/>
          <p:nvPr/>
        </p:nvSpPr>
        <p:spPr>
          <a:xfrm>
            <a:off x="4769223" y="746554"/>
            <a:ext cx="6096000" cy="2092881"/>
          </a:xfrm>
          <a:prstGeom prst="rect">
            <a:avLst/>
          </a:prstGeom>
          <a:noFill/>
        </p:spPr>
        <p:txBody>
          <a:bodyPr wrap="square">
            <a:spAutoFit/>
          </a:bodyPr>
          <a:lstStyle/>
          <a:p>
            <a:pPr algn="just"/>
            <a:r>
              <a:rPr lang="en-US" sz="3300" b="1" dirty="0">
                <a:latin typeface="Calibri" panose="020F0502020204030204" pitchFamily="34" charset="0"/>
                <a:cs typeface="Calibri" panose="020F0502020204030204" pitchFamily="34" charset="0"/>
              </a:rPr>
              <a:t>Gopi Doshi</a:t>
            </a:r>
          </a:p>
          <a:p>
            <a:pPr algn="just"/>
            <a:endParaRPr lang="en-US" sz="32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29 years in the Financial Markets.  </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Alchemy Capital, ICICI Bank – Wealth, Motilal </a:t>
            </a:r>
            <a:r>
              <a:rPr lang="en-US" sz="1100" dirty="0" err="1">
                <a:latin typeface="Calibri" panose="020F0502020204030204" pitchFamily="34" charset="0"/>
                <a:cs typeface="Calibri" panose="020F0502020204030204" pitchFamily="34" charset="0"/>
              </a:rPr>
              <a:t>Oswal</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Sharekhan</a:t>
            </a:r>
            <a:r>
              <a:rPr lang="en-US" sz="1100" dirty="0">
                <a:latin typeface="Calibri" panose="020F0502020204030204" pitchFamily="34" charset="0"/>
                <a:cs typeface="Calibri" panose="020F0502020204030204" pitchFamily="34" charset="0"/>
              </a:rPr>
              <a:t>, LKP Shares &amp; Securities to name a few.</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B. Com and MBA</a:t>
            </a:r>
            <a:endParaRPr lang="en-IN" sz="11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5A8ED27D-E0BC-CA39-5E84-98AE9B31216C}"/>
              </a:ext>
            </a:extLst>
          </p:cNvPr>
          <p:cNvSpPr txBox="1"/>
          <p:nvPr/>
        </p:nvSpPr>
        <p:spPr>
          <a:xfrm>
            <a:off x="4769223" y="4057016"/>
            <a:ext cx="6096000" cy="2092881"/>
          </a:xfrm>
          <a:prstGeom prst="rect">
            <a:avLst/>
          </a:prstGeom>
          <a:noFill/>
        </p:spPr>
        <p:txBody>
          <a:bodyPr wrap="square">
            <a:spAutoFit/>
          </a:bodyPr>
          <a:lstStyle/>
          <a:p>
            <a:pPr algn="just"/>
            <a:r>
              <a:rPr lang="en-US" sz="3300" b="1" dirty="0">
                <a:latin typeface="Calibri" panose="020F0502020204030204" pitchFamily="34" charset="0"/>
                <a:cs typeface="Calibri" panose="020F0502020204030204" pitchFamily="34" charset="0"/>
              </a:rPr>
              <a:t>Chirag Dholakia</a:t>
            </a:r>
          </a:p>
          <a:p>
            <a:pPr algn="just"/>
            <a:endParaRPr lang="en-US" sz="3200" b="1"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20 years in the Financial Markets.</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a:t>
            </a:r>
            <a:r>
              <a:rPr lang="en-US" sz="1100" dirty="0" err="1">
                <a:latin typeface="Calibri" panose="020F0502020204030204" pitchFamily="34" charset="0"/>
                <a:cs typeface="Calibri" panose="020F0502020204030204" pitchFamily="34" charset="0"/>
              </a:rPr>
              <a:t>Karvy</a:t>
            </a:r>
            <a:r>
              <a:rPr lang="en-US" sz="1100" dirty="0">
                <a:latin typeface="Calibri" panose="020F0502020204030204" pitchFamily="34" charset="0"/>
                <a:cs typeface="Calibri" panose="020F0502020204030204" pitchFamily="34" charset="0"/>
              </a:rPr>
              <a:t> Family Office, ICICI Securities, Anand Rathi, </a:t>
            </a:r>
            <a:r>
              <a:rPr lang="en-US" sz="1100" dirty="0" err="1">
                <a:latin typeface="Calibri" panose="020F0502020204030204" pitchFamily="34" charset="0"/>
                <a:cs typeface="Calibri" panose="020F0502020204030204" pitchFamily="34" charset="0"/>
              </a:rPr>
              <a:t>Religare</a:t>
            </a:r>
            <a:r>
              <a:rPr lang="en-US" sz="1100" dirty="0">
                <a:latin typeface="Calibri" panose="020F0502020204030204" pitchFamily="34" charset="0"/>
                <a:cs typeface="Calibri" panose="020F0502020204030204" pitchFamily="34" charset="0"/>
              </a:rPr>
              <a:t> Macquarie Private Wealth &amp; Standard Chartered Bank.</a:t>
            </a:r>
          </a:p>
          <a:p>
            <a:pPr algn="just"/>
            <a:endParaRPr lang="en-US" sz="1100" dirty="0">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B. Com, </a:t>
            </a:r>
            <a:r>
              <a:rPr lang="en-US" sz="1100" dirty="0" err="1">
                <a:latin typeface="Calibri" panose="020F0502020204030204" pitchFamily="34" charset="0"/>
                <a:cs typeface="Calibri" panose="020F0502020204030204" pitchFamily="34" charset="0"/>
              </a:rPr>
              <a:t>M.Com</a:t>
            </a:r>
            <a:r>
              <a:rPr lang="en-US" sz="1100" dirty="0">
                <a:latin typeface="Calibri" panose="020F0502020204030204" pitchFamily="34" charset="0"/>
                <a:cs typeface="Calibri" panose="020F0502020204030204" pitchFamily="34" charset="0"/>
              </a:rPr>
              <a:t> and MBA Finance</a:t>
            </a:r>
            <a:endParaRPr lang="en-IN" sz="1100"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626B04DE-9559-AEFF-7EE4-C3CD4A1F65CC}"/>
              </a:ext>
            </a:extLst>
          </p:cNvPr>
          <p:cNvSpPr>
            <a:spLocks noGrp="1"/>
          </p:cNvSpPr>
          <p:nvPr>
            <p:ph type="sldNum" sz="quarter" idx="12"/>
          </p:nvPr>
        </p:nvSpPr>
        <p:spPr/>
        <p:txBody>
          <a:bodyPr/>
          <a:lstStyle/>
          <a:p>
            <a:fld id="{8908A19C-4CFF-4905-BE0B-218A1407765A}" type="slidenum">
              <a:rPr lang="en-IN" smtClean="0"/>
              <a:t>6</a:t>
            </a:fld>
            <a:endParaRPr lang="en-IN"/>
          </a:p>
        </p:txBody>
      </p:sp>
    </p:spTree>
    <p:extLst>
      <p:ext uri="{BB962C8B-B14F-4D97-AF65-F5344CB8AC3E}">
        <p14:creationId xmlns:p14="http://schemas.microsoft.com/office/powerpoint/2010/main" val="3400816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2ABB4-7622-BC29-5399-B8E62BBE189F}"/>
              </a:ext>
            </a:extLst>
          </p:cNvPr>
          <p:cNvSpPr>
            <a:spLocks noGrp="1"/>
          </p:cNvSpPr>
          <p:nvPr>
            <p:ph idx="1"/>
          </p:nvPr>
        </p:nvSpPr>
        <p:spPr>
          <a:xfrm>
            <a:off x="4307541" y="3989293"/>
            <a:ext cx="7678271" cy="2503581"/>
          </a:xfrm>
        </p:spPr>
        <p:txBody>
          <a:bodyPr>
            <a:normAutofit/>
          </a:bodyPr>
          <a:lstStyle/>
          <a:p>
            <a:pPr marL="0" indent="0" algn="just">
              <a:buNone/>
            </a:pPr>
            <a:r>
              <a:rPr lang="en-US" sz="3300" b="1" dirty="0">
                <a:latin typeface="Calibri" panose="020F0502020204030204" pitchFamily="34" charset="0"/>
                <a:cs typeface="Calibri" panose="020F0502020204030204" pitchFamily="34" charset="0"/>
              </a:rPr>
              <a:t>Bhavya </a:t>
            </a:r>
            <a:r>
              <a:rPr lang="en-US" sz="3300" b="1" dirty="0" err="1">
                <a:latin typeface="Calibri" panose="020F0502020204030204" pitchFamily="34" charset="0"/>
                <a:cs typeface="Calibri" panose="020F0502020204030204" pitchFamily="34" charset="0"/>
              </a:rPr>
              <a:t>Sanghani</a:t>
            </a:r>
            <a:endParaRPr lang="en-US" sz="3300" b="1" dirty="0">
              <a:latin typeface="Calibri" panose="020F0502020204030204" pitchFamily="34" charset="0"/>
              <a:cs typeface="Calibri" panose="020F0502020204030204" pitchFamily="34" charset="0"/>
            </a:endParaRPr>
          </a:p>
          <a:p>
            <a:pPr marL="0" indent="0" algn="just">
              <a:buNone/>
            </a:pPr>
            <a:endParaRPr lang="en-US" sz="1100" b="1"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17 years</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Malik </a:t>
            </a:r>
            <a:r>
              <a:rPr lang="en-US" sz="1100" dirty="0" err="1">
                <a:latin typeface="Calibri" panose="020F0502020204030204" pitchFamily="34" charset="0"/>
                <a:cs typeface="Calibri" panose="020F0502020204030204" pitchFamily="34" charset="0"/>
              </a:rPr>
              <a:t>Makaan</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Sahakar</a:t>
            </a:r>
            <a:r>
              <a:rPr lang="en-US" sz="1100" dirty="0">
                <a:latin typeface="Calibri" panose="020F0502020204030204" pitchFamily="34" charset="0"/>
                <a:cs typeface="Calibri" panose="020F0502020204030204" pitchFamily="34" charset="0"/>
              </a:rPr>
              <a:t> Global Ltd. &amp; Tech Mahindra</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Masters in Mechanical Engineering (Automobile)</a:t>
            </a:r>
            <a:endParaRPr lang="en-IN" sz="11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D358799-8982-2B2D-37FA-82599AB00BFE}"/>
              </a:ext>
            </a:extLst>
          </p:cNvPr>
          <p:cNvPicPr>
            <a:picLocks noChangeAspect="1"/>
          </p:cNvPicPr>
          <p:nvPr/>
        </p:nvPicPr>
        <p:blipFill rotWithShape="1">
          <a:blip r:embed="rId2">
            <a:extLst>
              <a:ext uri="{28A0092B-C50C-407E-A947-70E740481C1C}">
                <a14:useLocalDpi xmlns:a14="http://schemas.microsoft.com/office/drawing/2010/main" val="0"/>
              </a:ext>
            </a:extLst>
          </a:blip>
          <a:srcRect l="34034" t="18743" r="34265" b="18394"/>
          <a:stretch/>
        </p:blipFill>
        <p:spPr>
          <a:xfrm>
            <a:off x="1228971" y="3494751"/>
            <a:ext cx="2687797" cy="2998124"/>
          </a:xfrm>
          <a:prstGeom prst="rect">
            <a:avLst/>
          </a:prstGeom>
        </p:spPr>
      </p:pic>
      <p:pic>
        <p:nvPicPr>
          <p:cNvPr id="8" name="Picture 7">
            <a:extLst>
              <a:ext uri="{FF2B5EF4-FFF2-40B4-BE49-F238E27FC236}">
                <a16:creationId xmlns:a16="http://schemas.microsoft.com/office/drawing/2014/main" id="{F126FE0E-757D-A69B-3F62-E1DD89CC952F}"/>
              </a:ext>
            </a:extLst>
          </p:cNvPr>
          <p:cNvPicPr>
            <a:picLocks noChangeAspect="1"/>
          </p:cNvPicPr>
          <p:nvPr/>
        </p:nvPicPr>
        <p:blipFill rotWithShape="1">
          <a:blip r:embed="rId3">
            <a:extLst>
              <a:ext uri="{28A0092B-C50C-407E-A947-70E740481C1C}">
                <a14:useLocalDpi xmlns:a14="http://schemas.microsoft.com/office/drawing/2010/main" val="0"/>
              </a:ext>
            </a:extLst>
          </a:blip>
          <a:srcRect l="35330" t="20001" r="35662" b="19738"/>
          <a:stretch/>
        </p:blipFill>
        <p:spPr>
          <a:xfrm>
            <a:off x="1228972" y="288129"/>
            <a:ext cx="2687796" cy="3140871"/>
          </a:xfrm>
          <a:prstGeom prst="rect">
            <a:avLst/>
          </a:prstGeom>
        </p:spPr>
      </p:pic>
      <p:sp>
        <p:nvSpPr>
          <p:cNvPr id="11" name="Content Placeholder 2">
            <a:extLst>
              <a:ext uri="{FF2B5EF4-FFF2-40B4-BE49-F238E27FC236}">
                <a16:creationId xmlns:a16="http://schemas.microsoft.com/office/drawing/2014/main" id="{1066E8BC-1F6A-68E7-4298-2B441EDD77CF}"/>
              </a:ext>
            </a:extLst>
          </p:cNvPr>
          <p:cNvSpPr txBox="1">
            <a:spLocks/>
          </p:cNvSpPr>
          <p:nvPr/>
        </p:nvSpPr>
        <p:spPr>
          <a:xfrm>
            <a:off x="4307540" y="764846"/>
            <a:ext cx="7678271" cy="25035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sz="3300" b="1" dirty="0" err="1">
                <a:latin typeface="Calibri" panose="020F0502020204030204" pitchFamily="34" charset="0"/>
                <a:cs typeface="Calibri" panose="020F0502020204030204" pitchFamily="34" charset="0"/>
              </a:rPr>
              <a:t>Niravv</a:t>
            </a:r>
            <a:r>
              <a:rPr lang="en-US" sz="3300" b="1" dirty="0">
                <a:latin typeface="Calibri" panose="020F0502020204030204" pitchFamily="34" charset="0"/>
                <a:cs typeface="Calibri" panose="020F0502020204030204" pitchFamily="34" charset="0"/>
              </a:rPr>
              <a:t> </a:t>
            </a:r>
            <a:r>
              <a:rPr lang="en-US" sz="3300" b="1" dirty="0" err="1">
                <a:latin typeface="Calibri" panose="020F0502020204030204" pitchFamily="34" charset="0"/>
                <a:cs typeface="Calibri" panose="020F0502020204030204" pitchFamily="34" charset="0"/>
              </a:rPr>
              <a:t>Vyaas</a:t>
            </a:r>
            <a:endParaRPr lang="en-US" sz="3300" b="1" dirty="0">
              <a:latin typeface="Calibri" panose="020F0502020204030204" pitchFamily="34" charset="0"/>
              <a:cs typeface="Calibri" panose="020F0502020204030204" pitchFamily="34" charset="0"/>
            </a:endParaRPr>
          </a:p>
          <a:p>
            <a:pPr marL="0" indent="0" algn="just">
              <a:buFont typeface="Arial" panose="020B0604020202020204" pitchFamily="34" charset="0"/>
              <a:buNone/>
            </a:pPr>
            <a:endParaRPr lang="en-US" sz="3200" b="1"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Total experience of 18 years in the Financial Markets</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Worked with </a:t>
            </a:r>
            <a:r>
              <a:rPr lang="en-US" sz="1100" dirty="0" err="1">
                <a:latin typeface="Calibri" panose="020F0502020204030204" pitchFamily="34" charset="0"/>
                <a:cs typeface="Calibri" panose="020F0502020204030204" pitchFamily="34" charset="0"/>
              </a:rPr>
              <a:t>Indiabulls</a:t>
            </a:r>
            <a:r>
              <a:rPr lang="en-US" sz="1100" dirty="0">
                <a:latin typeface="Calibri" panose="020F0502020204030204" pitchFamily="34" charset="0"/>
                <a:cs typeface="Calibri" panose="020F0502020204030204" pitchFamily="34" charset="0"/>
              </a:rPr>
              <a:t> Group </a:t>
            </a:r>
          </a:p>
          <a:p>
            <a:pPr marL="0" indent="0" algn="just">
              <a:buNone/>
            </a:pPr>
            <a:endParaRPr lang="en-US" sz="1100" dirty="0">
              <a:latin typeface="Calibri" panose="020F0502020204030204" pitchFamily="34" charset="0"/>
              <a:cs typeface="Calibri" panose="020F0502020204030204" pitchFamily="34" charset="0"/>
            </a:endParaRPr>
          </a:p>
          <a:p>
            <a:pPr algn="just">
              <a:buFont typeface="Wingdings" panose="05000000000000000000" pitchFamily="2" charset="2"/>
              <a:buChar char="q"/>
            </a:pPr>
            <a:r>
              <a:rPr lang="en-US" sz="1100" dirty="0">
                <a:latin typeface="Calibri" panose="020F0502020204030204" pitchFamily="34" charset="0"/>
                <a:cs typeface="Calibri" panose="020F0502020204030204" pitchFamily="34" charset="0"/>
              </a:rPr>
              <a:t>Education – B. Com and MBA Finance</a:t>
            </a:r>
          </a:p>
        </p:txBody>
      </p:sp>
      <p:sp>
        <p:nvSpPr>
          <p:cNvPr id="4" name="Slide Number Placeholder 3">
            <a:extLst>
              <a:ext uri="{FF2B5EF4-FFF2-40B4-BE49-F238E27FC236}">
                <a16:creationId xmlns:a16="http://schemas.microsoft.com/office/drawing/2014/main" id="{F3A23FDE-EB81-2FCC-4B28-E0DFDADEEB6A}"/>
              </a:ext>
            </a:extLst>
          </p:cNvPr>
          <p:cNvSpPr>
            <a:spLocks noGrp="1"/>
          </p:cNvSpPr>
          <p:nvPr>
            <p:ph type="sldNum" sz="quarter" idx="12"/>
          </p:nvPr>
        </p:nvSpPr>
        <p:spPr/>
        <p:txBody>
          <a:bodyPr/>
          <a:lstStyle/>
          <a:p>
            <a:fld id="{8908A19C-4CFF-4905-BE0B-218A1407765A}" type="slidenum">
              <a:rPr lang="en-IN" smtClean="0"/>
              <a:t>7</a:t>
            </a:fld>
            <a:endParaRPr lang="en-IN"/>
          </a:p>
        </p:txBody>
      </p:sp>
    </p:spTree>
    <p:extLst>
      <p:ext uri="{BB962C8B-B14F-4D97-AF65-F5344CB8AC3E}">
        <p14:creationId xmlns:p14="http://schemas.microsoft.com/office/powerpoint/2010/main" val="2465936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9757-920E-E1C1-557A-58F3D75F5CD9}"/>
              </a:ext>
            </a:extLst>
          </p:cNvPr>
          <p:cNvSpPr>
            <a:spLocks noGrp="1"/>
          </p:cNvSpPr>
          <p:nvPr>
            <p:ph type="title"/>
          </p:nvPr>
        </p:nvSpPr>
        <p:spPr>
          <a:xfrm>
            <a:off x="720000" y="180000"/>
            <a:ext cx="10894996" cy="1325563"/>
          </a:xfrm>
        </p:spPr>
        <p:txBody>
          <a:bodyPr anchor="ctr" anchorCtr="0">
            <a:normAutofit/>
          </a:bodyPr>
          <a:lstStyle/>
          <a:p>
            <a:r>
              <a:rPr lang="en-US" sz="2800" dirty="0">
                <a:latin typeface="Calibri" panose="020F0502020204030204" pitchFamily="34" charset="0"/>
                <a:cs typeface="Calibri" panose="020F0502020204030204" pitchFamily="34" charset="0"/>
              </a:rPr>
              <a:t>Products Offered – Financial</a:t>
            </a:r>
            <a:endParaRPr lang="en-IN"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41CAE8-504D-D2DB-EC39-CB530AD165D9}"/>
              </a:ext>
            </a:extLst>
          </p:cNvPr>
          <p:cNvSpPr>
            <a:spLocks noGrp="1"/>
          </p:cNvSpPr>
          <p:nvPr>
            <p:ph idx="1"/>
          </p:nvPr>
        </p:nvSpPr>
        <p:spPr>
          <a:xfrm>
            <a:off x="720000" y="1800000"/>
            <a:ext cx="8596668" cy="3880773"/>
          </a:xfrm>
        </p:spPr>
        <p:txBody>
          <a:bodyPr anchor="t" anchorCtr="0">
            <a:noAutofit/>
          </a:bodyPr>
          <a:lstStyle/>
          <a:p>
            <a:pPr algn="just"/>
            <a:r>
              <a:rPr lang="en-US" sz="2500" dirty="0">
                <a:latin typeface="Calibri" panose="020F0502020204030204" pitchFamily="34" charset="0"/>
                <a:cs typeface="Calibri" panose="020F0502020204030204" pitchFamily="34" charset="0"/>
              </a:rPr>
              <a:t>Portfolio Management Services (PMS)</a:t>
            </a:r>
          </a:p>
          <a:p>
            <a:pPr lvl="1" algn="just"/>
            <a:r>
              <a:rPr lang="en-US" sz="1100" dirty="0">
                <a:latin typeface="Calibri" panose="020F0502020204030204" pitchFamily="34" charset="0"/>
                <a:cs typeface="Calibri" panose="020F0502020204030204" pitchFamily="34" charset="0"/>
              </a:rPr>
              <a:t>All the leading PMS Houses in the Country</a:t>
            </a:r>
          </a:p>
          <a:p>
            <a:pPr marL="457200" lvl="1" indent="0" algn="just">
              <a:buNone/>
            </a:pPr>
            <a:endParaRPr lang="en-US" sz="20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Off Shore Funds</a:t>
            </a:r>
          </a:p>
          <a:p>
            <a:pPr lvl="1" algn="just"/>
            <a:r>
              <a:rPr lang="en-US" sz="1100" dirty="0">
                <a:latin typeface="Calibri" panose="020F0502020204030204" pitchFamily="34" charset="0"/>
                <a:cs typeface="Calibri" panose="020F0502020204030204" pitchFamily="34" charset="0"/>
              </a:rPr>
              <a:t>All the leading PMS Houses offering Off-Shore Funds for foreign nationals who want to invest and participate in the Indian Growth Story through Gift City. </a:t>
            </a:r>
          </a:p>
          <a:p>
            <a:pPr marL="457200" lvl="1" indent="0" algn="just">
              <a:buNone/>
            </a:pPr>
            <a:endParaRPr lang="en-US" sz="20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Alternate Investment Funds (AIFs)</a:t>
            </a:r>
          </a:p>
          <a:p>
            <a:pPr lvl="1" algn="just"/>
            <a:r>
              <a:rPr lang="en-US" sz="1100" dirty="0">
                <a:latin typeface="Calibri" panose="020F0502020204030204" pitchFamily="34" charset="0"/>
                <a:cs typeface="Calibri" panose="020F0502020204030204" pitchFamily="34" charset="0"/>
              </a:rPr>
              <a:t>Investment offerings in Category I / II / III Funds.</a:t>
            </a:r>
          </a:p>
        </p:txBody>
      </p:sp>
      <p:sp>
        <p:nvSpPr>
          <p:cNvPr id="6" name="Slide Number Placeholder 5">
            <a:extLst>
              <a:ext uri="{FF2B5EF4-FFF2-40B4-BE49-F238E27FC236}">
                <a16:creationId xmlns:a16="http://schemas.microsoft.com/office/drawing/2014/main" id="{CD3B962C-1FD1-716E-EBC6-AFBDC20B3648}"/>
              </a:ext>
            </a:extLst>
          </p:cNvPr>
          <p:cNvSpPr>
            <a:spLocks noGrp="1"/>
          </p:cNvSpPr>
          <p:nvPr>
            <p:ph type="sldNum" sz="quarter" idx="12"/>
          </p:nvPr>
        </p:nvSpPr>
        <p:spPr/>
        <p:txBody>
          <a:bodyPr/>
          <a:lstStyle/>
          <a:p>
            <a:fld id="{8908A19C-4CFF-4905-BE0B-218A1407765A}" type="slidenum">
              <a:rPr lang="en-IN" smtClean="0"/>
              <a:t>8</a:t>
            </a:fld>
            <a:endParaRPr lang="en-IN"/>
          </a:p>
        </p:txBody>
      </p:sp>
    </p:spTree>
    <p:extLst>
      <p:ext uri="{BB962C8B-B14F-4D97-AF65-F5344CB8AC3E}">
        <p14:creationId xmlns:p14="http://schemas.microsoft.com/office/powerpoint/2010/main" val="689565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9757-920E-E1C1-557A-58F3D75F5CD9}"/>
              </a:ext>
            </a:extLst>
          </p:cNvPr>
          <p:cNvSpPr>
            <a:spLocks noGrp="1"/>
          </p:cNvSpPr>
          <p:nvPr>
            <p:ph type="title"/>
          </p:nvPr>
        </p:nvSpPr>
        <p:spPr>
          <a:xfrm>
            <a:off x="720000" y="180000"/>
            <a:ext cx="10894996" cy="1325563"/>
          </a:xfrm>
        </p:spPr>
        <p:txBody>
          <a:bodyPr anchor="ctr" anchorCtr="0">
            <a:normAutofit/>
          </a:bodyPr>
          <a:lstStyle/>
          <a:p>
            <a:r>
              <a:rPr lang="en-US" sz="3300" dirty="0">
                <a:latin typeface="Calibri" panose="020F0502020204030204" pitchFamily="34" charset="0"/>
                <a:cs typeface="Calibri" panose="020F0502020204030204" pitchFamily="34" charset="0"/>
              </a:rPr>
              <a:t>Products Offered – Financial</a:t>
            </a:r>
            <a:endParaRPr lang="en-IN" sz="33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41CAE8-504D-D2DB-EC39-CB530AD165D9}"/>
              </a:ext>
            </a:extLst>
          </p:cNvPr>
          <p:cNvSpPr>
            <a:spLocks noGrp="1"/>
          </p:cNvSpPr>
          <p:nvPr>
            <p:ph idx="1"/>
          </p:nvPr>
        </p:nvSpPr>
        <p:spPr>
          <a:xfrm>
            <a:off x="720000" y="1800000"/>
            <a:ext cx="8596668" cy="3880773"/>
          </a:xfrm>
        </p:spPr>
        <p:txBody>
          <a:bodyPr anchor="t" anchorCtr="0">
            <a:noAutofit/>
          </a:bodyPr>
          <a:lstStyle/>
          <a:p>
            <a:pPr algn="just"/>
            <a:r>
              <a:rPr lang="en-US" sz="2500" dirty="0">
                <a:latin typeface="Calibri" panose="020F0502020204030204" pitchFamily="34" charset="0"/>
                <a:cs typeface="Calibri" panose="020F0502020204030204" pitchFamily="34" charset="0"/>
              </a:rPr>
              <a:t>Mutual Funds (MFs)</a:t>
            </a:r>
          </a:p>
          <a:p>
            <a:pPr lvl="1" algn="just"/>
            <a:r>
              <a:rPr lang="en-US" sz="1100" dirty="0">
                <a:latin typeface="Calibri" panose="020F0502020204030204" pitchFamily="34" charset="0"/>
                <a:cs typeface="Calibri" panose="020F0502020204030204" pitchFamily="34" charset="0"/>
              </a:rPr>
              <a:t>Tie-up with all major Mutual Funds in India for Equity, Debt, PMS and AIFs through Gift City.</a:t>
            </a:r>
          </a:p>
          <a:p>
            <a:pPr marL="0"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Fixed Income Products</a:t>
            </a:r>
          </a:p>
          <a:p>
            <a:pPr lvl="1" algn="just"/>
            <a:r>
              <a:rPr lang="en-US" sz="1100" dirty="0">
                <a:latin typeface="Calibri" panose="020F0502020204030204" pitchFamily="34" charset="0"/>
                <a:cs typeface="Calibri" panose="020F0502020204030204" pitchFamily="34" charset="0"/>
              </a:rPr>
              <a:t>Bonds</a:t>
            </a:r>
          </a:p>
          <a:p>
            <a:pPr lvl="1" algn="just"/>
            <a:r>
              <a:rPr lang="en-US" sz="1100" dirty="0">
                <a:latin typeface="Calibri" panose="020F0502020204030204" pitchFamily="34" charset="0"/>
                <a:cs typeface="Calibri" panose="020F0502020204030204" pitchFamily="34" charset="0"/>
              </a:rPr>
              <a:t>Fixed Deposits</a:t>
            </a:r>
          </a:p>
          <a:p>
            <a:pPr lvl="1" algn="just"/>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Equity Broking </a:t>
            </a:r>
          </a:p>
          <a:p>
            <a:pPr lvl="1" algn="just"/>
            <a:r>
              <a:rPr lang="en-US" sz="1100" dirty="0">
                <a:latin typeface="Calibri" panose="020F0502020204030204" pitchFamily="34" charset="0"/>
                <a:cs typeface="Calibri" panose="020F0502020204030204" pitchFamily="34" charset="0"/>
              </a:rPr>
              <a:t>Tied-up with Motilal </a:t>
            </a:r>
            <a:r>
              <a:rPr lang="en-US" sz="1100" dirty="0" err="1">
                <a:latin typeface="Calibri" panose="020F0502020204030204" pitchFamily="34" charset="0"/>
                <a:cs typeface="Calibri" panose="020F0502020204030204" pitchFamily="34" charset="0"/>
              </a:rPr>
              <a:t>Oswal</a:t>
            </a:r>
            <a:r>
              <a:rPr lang="en-US" sz="1100" dirty="0">
                <a:latin typeface="Calibri" panose="020F0502020204030204" pitchFamily="34" charset="0"/>
                <a:cs typeface="Calibri" panose="020F0502020204030204" pitchFamily="34" charset="0"/>
              </a:rPr>
              <a:t> Financial Services Ltd. as a Business Associate</a:t>
            </a:r>
          </a:p>
          <a:p>
            <a:pPr marL="0" indent="0" algn="just">
              <a:buNone/>
            </a:pPr>
            <a:endParaRPr lang="en-US" sz="1300"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213A570-D0F8-3AE9-6EA0-ACD389179F90}"/>
              </a:ext>
            </a:extLst>
          </p:cNvPr>
          <p:cNvSpPr>
            <a:spLocks noGrp="1"/>
          </p:cNvSpPr>
          <p:nvPr>
            <p:ph type="sldNum" sz="quarter" idx="12"/>
          </p:nvPr>
        </p:nvSpPr>
        <p:spPr/>
        <p:txBody>
          <a:bodyPr/>
          <a:lstStyle/>
          <a:p>
            <a:fld id="{8908A19C-4CFF-4905-BE0B-218A1407765A}" type="slidenum">
              <a:rPr lang="en-IN" smtClean="0"/>
              <a:t>9</a:t>
            </a:fld>
            <a:endParaRPr lang="en-IN"/>
          </a:p>
        </p:txBody>
      </p:sp>
    </p:spTree>
    <p:extLst>
      <p:ext uri="{BB962C8B-B14F-4D97-AF65-F5344CB8AC3E}">
        <p14:creationId xmlns:p14="http://schemas.microsoft.com/office/powerpoint/2010/main" val="2707077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9757-920E-E1C1-557A-58F3D75F5CD9}"/>
              </a:ext>
            </a:extLst>
          </p:cNvPr>
          <p:cNvSpPr>
            <a:spLocks noGrp="1"/>
          </p:cNvSpPr>
          <p:nvPr>
            <p:ph type="title"/>
          </p:nvPr>
        </p:nvSpPr>
        <p:spPr>
          <a:xfrm>
            <a:off x="720000" y="180000"/>
            <a:ext cx="8596668" cy="1320800"/>
          </a:xfrm>
        </p:spPr>
        <p:txBody>
          <a:bodyPr anchor="ctr" anchorCtr="0">
            <a:normAutofit/>
          </a:bodyPr>
          <a:lstStyle/>
          <a:p>
            <a:r>
              <a:rPr lang="en-US" sz="3300" dirty="0">
                <a:latin typeface="Calibri" panose="020F0502020204030204" pitchFamily="34" charset="0"/>
                <a:cs typeface="Calibri" panose="020F0502020204030204" pitchFamily="34" charset="0"/>
              </a:rPr>
              <a:t>Products Offered – Real Estate</a:t>
            </a:r>
            <a:endParaRPr lang="en-IN" sz="33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41CAE8-504D-D2DB-EC39-CB530AD165D9}"/>
              </a:ext>
            </a:extLst>
          </p:cNvPr>
          <p:cNvSpPr>
            <a:spLocks noGrp="1"/>
          </p:cNvSpPr>
          <p:nvPr>
            <p:ph idx="1"/>
          </p:nvPr>
        </p:nvSpPr>
        <p:spPr>
          <a:xfrm>
            <a:off x="720000" y="1500800"/>
            <a:ext cx="8596668" cy="4670963"/>
          </a:xfrm>
        </p:spPr>
        <p:txBody>
          <a:bodyPr anchor="t" anchorCtr="0">
            <a:noAutofit/>
          </a:bodyPr>
          <a:lstStyle/>
          <a:p>
            <a:pPr algn="just"/>
            <a:r>
              <a:rPr lang="en-US" sz="2500" dirty="0">
                <a:latin typeface="Calibri" panose="020F0502020204030204" pitchFamily="34" charset="0"/>
                <a:cs typeface="Calibri" panose="020F0502020204030204" pitchFamily="34" charset="0"/>
              </a:rPr>
              <a:t>Onshore Real Estate</a:t>
            </a:r>
          </a:p>
          <a:p>
            <a:pPr lvl="1" algn="just"/>
            <a:r>
              <a:rPr lang="en-US" sz="1100" dirty="0">
                <a:latin typeface="Calibri" panose="020F0502020204030204" pitchFamily="34" charset="0"/>
                <a:cs typeface="Calibri" panose="020F0502020204030204" pitchFamily="34" charset="0"/>
              </a:rPr>
              <a:t>Participate and market new project launches of reputed Developer like Godrej, Adani, </a:t>
            </a:r>
            <a:r>
              <a:rPr lang="en-US" sz="1100" dirty="0" err="1">
                <a:latin typeface="Calibri" panose="020F0502020204030204" pitchFamily="34" charset="0"/>
                <a:cs typeface="Calibri" panose="020F0502020204030204" pitchFamily="34" charset="0"/>
              </a:rPr>
              <a:t>Lodha</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Chandak</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Transcon</a:t>
            </a:r>
            <a:r>
              <a:rPr lang="en-US" sz="1100" dirty="0">
                <a:latin typeface="Calibri" panose="020F0502020204030204" pitchFamily="34" charset="0"/>
                <a:cs typeface="Calibri" panose="020F0502020204030204" pitchFamily="34" charset="0"/>
              </a:rPr>
              <a:t>, Oberoi, </a:t>
            </a:r>
            <a:r>
              <a:rPr lang="en-US" sz="1100" dirty="0" err="1">
                <a:latin typeface="Calibri" panose="020F0502020204030204" pitchFamily="34" charset="0"/>
                <a:cs typeface="Calibri" panose="020F0502020204030204" pitchFamily="34" charset="0"/>
              </a:rPr>
              <a:t>Rustomjee</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Sheth</a:t>
            </a:r>
            <a:r>
              <a:rPr lang="en-US" sz="1100" dirty="0">
                <a:latin typeface="Calibri" panose="020F0502020204030204" pitchFamily="34" charset="0"/>
                <a:cs typeface="Calibri" panose="020F0502020204030204" pitchFamily="34" charset="0"/>
              </a:rPr>
              <a:t>, Suraj, Birla, Raheja, </a:t>
            </a:r>
            <a:r>
              <a:rPr lang="en-US" sz="1100" dirty="0" err="1">
                <a:latin typeface="Calibri" panose="020F0502020204030204" pitchFamily="34" charset="0"/>
                <a:cs typeface="Calibri" panose="020F0502020204030204" pitchFamily="34" charset="0"/>
              </a:rPr>
              <a:t>Sethia</a:t>
            </a:r>
            <a:r>
              <a:rPr lang="en-US" sz="1100" dirty="0">
                <a:latin typeface="Calibri" panose="020F0502020204030204" pitchFamily="34" charset="0"/>
                <a:cs typeface="Calibri" panose="020F0502020204030204" pitchFamily="34" charset="0"/>
              </a:rPr>
              <a:t>, etc.</a:t>
            </a:r>
          </a:p>
          <a:p>
            <a:pPr marL="457200" lvl="1"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Offshore Real Estate</a:t>
            </a:r>
          </a:p>
          <a:p>
            <a:pPr lvl="1" algn="just"/>
            <a:r>
              <a:rPr lang="en-US" sz="1100" dirty="0">
                <a:latin typeface="Calibri" panose="020F0502020204030204" pitchFamily="34" charset="0"/>
                <a:cs typeface="Calibri" panose="020F0502020204030204" pitchFamily="34" charset="0"/>
              </a:rPr>
              <a:t>Marketing Dubai properties for Developers like Emaar, </a:t>
            </a:r>
            <a:r>
              <a:rPr lang="en-US" sz="1100" dirty="0" err="1">
                <a:latin typeface="Calibri" panose="020F0502020204030204" pitchFamily="34" charset="0"/>
                <a:cs typeface="Calibri" panose="020F0502020204030204" pitchFamily="34" charset="0"/>
              </a:rPr>
              <a:t>Damac</a:t>
            </a:r>
            <a:r>
              <a:rPr lang="en-US" sz="1100" dirty="0">
                <a:latin typeface="Calibri" panose="020F0502020204030204" pitchFamily="34" charset="0"/>
                <a:cs typeface="Calibri" panose="020F0502020204030204" pitchFamily="34" charset="0"/>
              </a:rPr>
              <a:t>, Shobha, Danube, SLS Property, Azizi, </a:t>
            </a:r>
            <a:r>
              <a:rPr lang="en-US" sz="1100" dirty="0" err="1">
                <a:latin typeface="Calibri" panose="020F0502020204030204" pitchFamily="34" charset="0"/>
                <a:cs typeface="Calibri" panose="020F0502020204030204" pitchFamily="34" charset="0"/>
              </a:rPr>
              <a:t>Dugasta</a:t>
            </a:r>
            <a:r>
              <a:rPr lang="en-US" sz="1100" dirty="0">
                <a:latin typeface="Calibri" panose="020F0502020204030204" pitchFamily="34" charset="0"/>
                <a:cs typeface="Calibri" panose="020F0502020204030204" pitchFamily="34" charset="0"/>
              </a:rPr>
              <a:t>, etc.</a:t>
            </a:r>
          </a:p>
          <a:p>
            <a:pPr marL="457200" lvl="1"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Home Loans</a:t>
            </a:r>
          </a:p>
          <a:p>
            <a:pPr lvl="1" algn="just"/>
            <a:r>
              <a:rPr lang="en-US" sz="1100" dirty="0">
                <a:latin typeface="Calibri" panose="020F0502020204030204" pitchFamily="34" charset="0"/>
                <a:cs typeface="Calibri" panose="020F0502020204030204" pitchFamily="34" charset="0"/>
              </a:rPr>
              <a:t>Tie-up with all major Banks and Financial Institutions for providing Home Loans and Loan against Property requirements of our customers</a:t>
            </a:r>
          </a:p>
          <a:p>
            <a:pPr marL="457200" lvl="1" indent="0" algn="just">
              <a:buNone/>
            </a:pPr>
            <a:endParaRPr lang="en-US" sz="1100" dirty="0">
              <a:latin typeface="Calibri" panose="020F0502020204030204" pitchFamily="34" charset="0"/>
              <a:cs typeface="Calibri" panose="020F0502020204030204" pitchFamily="34" charset="0"/>
            </a:endParaRPr>
          </a:p>
          <a:p>
            <a:pPr algn="just"/>
            <a:r>
              <a:rPr lang="en-US" sz="2500" dirty="0">
                <a:latin typeface="Calibri" panose="020F0502020204030204" pitchFamily="34" charset="0"/>
                <a:cs typeface="Calibri" panose="020F0502020204030204" pitchFamily="34" charset="0"/>
              </a:rPr>
              <a:t>Other Mortgages</a:t>
            </a:r>
          </a:p>
          <a:p>
            <a:pPr lvl="1" algn="just"/>
            <a:r>
              <a:rPr lang="en-US" sz="1100" dirty="0">
                <a:latin typeface="Calibri" panose="020F0502020204030204" pitchFamily="34" charset="0"/>
                <a:cs typeface="Calibri" panose="020F0502020204030204" pitchFamily="34" charset="0"/>
              </a:rPr>
              <a:t>Tie-up with all major Banks and Financial Institutions for Business / Working Capital Loan requirements of our clients.</a:t>
            </a:r>
          </a:p>
          <a:p>
            <a:pPr lvl="1" algn="just"/>
            <a:r>
              <a:rPr lang="en-US" sz="1100" dirty="0">
                <a:latin typeface="Calibri" panose="020F0502020204030204" pitchFamily="34" charset="0"/>
                <a:cs typeface="Calibri" panose="020F0502020204030204" pitchFamily="34" charset="0"/>
              </a:rPr>
              <a:t>Project Finance</a:t>
            </a:r>
          </a:p>
          <a:p>
            <a:pPr marL="457200" lvl="1" indent="0" algn="just">
              <a:buNone/>
            </a:pPr>
            <a:endParaRPr lang="en-US" sz="1100"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AB8F4F0B-94DD-8F67-8FE0-2ACE8C188F8F}"/>
              </a:ext>
            </a:extLst>
          </p:cNvPr>
          <p:cNvSpPr>
            <a:spLocks noGrp="1"/>
          </p:cNvSpPr>
          <p:nvPr>
            <p:ph type="sldNum" sz="quarter" idx="12"/>
          </p:nvPr>
        </p:nvSpPr>
        <p:spPr/>
        <p:txBody>
          <a:bodyPr/>
          <a:lstStyle/>
          <a:p>
            <a:fld id="{8908A19C-4CFF-4905-BE0B-218A1407765A}" type="slidenum">
              <a:rPr lang="en-IN" smtClean="0"/>
              <a:t>10</a:t>
            </a:fld>
            <a:endParaRPr lang="en-IN"/>
          </a:p>
        </p:txBody>
      </p:sp>
    </p:spTree>
    <p:extLst>
      <p:ext uri="{BB962C8B-B14F-4D97-AF65-F5344CB8AC3E}">
        <p14:creationId xmlns:p14="http://schemas.microsoft.com/office/powerpoint/2010/main" val="3266240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E30DB-58D4-05AA-3A9D-D0FB292A0593}"/>
              </a:ext>
            </a:extLst>
          </p:cNvPr>
          <p:cNvSpPr>
            <a:spLocks noGrp="1"/>
          </p:cNvSpPr>
          <p:nvPr>
            <p:ph type="ctrTitle"/>
          </p:nvPr>
        </p:nvSpPr>
        <p:spPr>
          <a:xfrm>
            <a:off x="1341258" y="1933486"/>
            <a:ext cx="7766936" cy="2174057"/>
          </a:xfrm>
        </p:spPr>
        <p:txBody>
          <a:bodyPr/>
          <a:lstStyle/>
          <a:p>
            <a:pPr algn="ctr"/>
            <a:r>
              <a:rPr lang="en-US" sz="6000" dirty="0">
                <a:latin typeface="Calibri" panose="020F0502020204030204" pitchFamily="34" charset="0"/>
                <a:cs typeface="Calibri" panose="020F0502020204030204" pitchFamily="34" charset="0"/>
              </a:rPr>
              <a:t>INVESTMENT PRODUCT </a:t>
            </a:r>
            <a:br>
              <a:rPr lang="en-US" sz="5000" dirty="0">
                <a:latin typeface="Calibri" panose="020F0502020204030204" pitchFamily="34" charset="0"/>
                <a:cs typeface="Calibri" panose="020F0502020204030204" pitchFamily="34" charset="0"/>
              </a:rPr>
            </a:br>
            <a:r>
              <a:rPr lang="en-US" sz="6000" dirty="0">
                <a:latin typeface="Calibri" panose="020F0502020204030204" pitchFamily="34" charset="0"/>
                <a:cs typeface="Calibri" panose="020F0502020204030204" pitchFamily="34" charset="0"/>
              </a:rPr>
              <a:t>OFFERINGS</a:t>
            </a:r>
            <a:endParaRPr lang="en-IN" sz="6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1097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D5EBD-9606-4CC0-B189-B70EA7B89FAF}"/>
              </a:ext>
            </a:extLst>
          </p:cNvPr>
          <p:cNvSpPr>
            <a:spLocks noGrp="1"/>
          </p:cNvSpPr>
          <p:nvPr>
            <p:ph type="title"/>
          </p:nvPr>
        </p:nvSpPr>
        <p:spPr>
          <a:xfrm>
            <a:off x="720000" y="69993"/>
            <a:ext cx="8596668" cy="763039"/>
          </a:xfrm>
        </p:spPr>
        <p:txBody>
          <a:bodyPr anchor="ctr" anchorCtr="0">
            <a:noAutofit/>
          </a:bodyPr>
          <a:lstStyle/>
          <a:p>
            <a:r>
              <a:rPr lang="en-IN" sz="3300" dirty="0">
                <a:effectLst>
                  <a:reflection stA="45000" endPos="5000" dist="50800" dir="5400000" sy="-100000" algn="bl" rotWithShape="0"/>
                </a:effectLst>
                <a:latin typeface="Calibri" panose="020F0502020204030204" pitchFamily="34" charset="0"/>
                <a:cs typeface="Calibri" panose="020F0502020204030204" pitchFamily="34" charset="0"/>
              </a:rPr>
              <a:t>Investment Recommendations</a:t>
            </a:r>
          </a:p>
        </p:txBody>
      </p:sp>
      <p:sp>
        <p:nvSpPr>
          <p:cNvPr id="5" name="Slide Number Placeholder 4">
            <a:extLst>
              <a:ext uri="{FF2B5EF4-FFF2-40B4-BE49-F238E27FC236}">
                <a16:creationId xmlns:a16="http://schemas.microsoft.com/office/drawing/2014/main" id="{4583EA0F-A6E7-8344-03FB-AECA64D162BD}"/>
              </a:ext>
            </a:extLst>
          </p:cNvPr>
          <p:cNvSpPr>
            <a:spLocks noGrp="1"/>
          </p:cNvSpPr>
          <p:nvPr>
            <p:ph type="sldNum" sz="quarter" idx="12"/>
          </p:nvPr>
        </p:nvSpPr>
        <p:spPr/>
        <p:txBody>
          <a:bodyPr/>
          <a:lstStyle/>
          <a:p>
            <a:fld id="{8908A19C-4CFF-4905-BE0B-218A1407765A}" type="slidenum">
              <a:rPr lang="en-IN" smtClean="0"/>
              <a:t>12</a:t>
            </a:fld>
            <a:endParaRPr lang="en-IN"/>
          </a:p>
        </p:txBody>
      </p:sp>
      <p:graphicFrame>
        <p:nvGraphicFramePr>
          <p:cNvPr id="7" name="Content Placeholder 6">
            <a:extLst>
              <a:ext uri="{FF2B5EF4-FFF2-40B4-BE49-F238E27FC236}">
                <a16:creationId xmlns:a16="http://schemas.microsoft.com/office/drawing/2014/main" id="{BF622D15-3655-37D0-8789-F3DDBEF19577}"/>
              </a:ext>
            </a:extLst>
          </p:cNvPr>
          <p:cNvGraphicFramePr>
            <a:graphicFrameLocks noGrp="1"/>
          </p:cNvGraphicFramePr>
          <p:nvPr>
            <p:ph idx="1"/>
            <p:extLst>
              <p:ext uri="{D42A27DB-BD31-4B8C-83A1-F6EECF244321}">
                <p14:modId xmlns:p14="http://schemas.microsoft.com/office/powerpoint/2010/main" val="2839228389"/>
              </p:ext>
            </p:extLst>
          </p:nvPr>
        </p:nvGraphicFramePr>
        <p:xfrm>
          <a:off x="720001" y="960608"/>
          <a:ext cx="8554001" cy="5669280"/>
        </p:xfrm>
        <a:graphic>
          <a:graphicData uri="http://schemas.openxmlformats.org/drawingml/2006/table">
            <a:tbl>
              <a:tblPr firstRow="1" firstCol="1" bandRow="1">
                <a:tableStyleId>{5C22544A-7EE6-4342-B048-85BDC9FD1C3A}</a:tableStyleId>
              </a:tblPr>
              <a:tblGrid>
                <a:gridCol w="74034">
                  <a:extLst>
                    <a:ext uri="{9D8B030D-6E8A-4147-A177-3AD203B41FA5}">
                      <a16:colId xmlns:a16="http://schemas.microsoft.com/office/drawing/2014/main" val="3485053454"/>
                    </a:ext>
                  </a:extLst>
                </a:gridCol>
                <a:gridCol w="4167791">
                  <a:extLst>
                    <a:ext uri="{9D8B030D-6E8A-4147-A177-3AD203B41FA5}">
                      <a16:colId xmlns:a16="http://schemas.microsoft.com/office/drawing/2014/main" val="308397188"/>
                    </a:ext>
                  </a:extLst>
                </a:gridCol>
                <a:gridCol w="4119205">
                  <a:extLst>
                    <a:ext uri="{9D8B030D-6E8A-4147-A177-3AD203B41FA5}">
                      <a16:colId xmlns:a16="http://schemas.microsoft.com/office/drawing/2014/main" val="3948473843"/>
                    </a:ext>
                  </a:extLst>
                </a:gridCol>
                <a:gridCol w="192971">
                  <a:extLst>
                    <a:ext uri="{9D8B030D-6E8A-4147-A177-3AD203B41FA5}">
                      <a16:colId xmlns:a16="http://schemas.microsoft.com/office/drawing/2014/main" val="1860593679"/>
                    </a:ext>
                  </a:extLst>
                </a:gridCol>
              </a:tblGrid>
              <a:tr h="1991842">
                <a:tc>
                  <a:txBody>
                    <a:bodyPr/>
                    <a:lstStyle/>
                    <a:p>
                      <a:r>
                        <a:rPr lang="en-IN"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noFill/>
                  </a:tcPr>
                </a:tc>
                <a:tc>
                  <a:txBody>
                    <a:bodyPr/>
                    <a:lstStyle/>
                    <a:p>
                      <a:pPr marL="457200"/>
                      <a:r>
                        <a:rPr lang="en-IN" sz="1600" b="1" u="sng" kern="100" dirty="0">
                          <a:solidFill>
                            <a:schemeClr val="tx1"/>
                          </a:solidFill>
                          <a:effectLst/>
                          <a:latin typeface="Calibri" panose="020F0502020204030204" pitchFamily="34" charset="0"/>
                          <a:cs typeface="Calibri" panose="020F0502020204030204" pitchFamily="34" charset="0"/>
                        </a:rPr>
                        <a:t>AIF</a:t>
                      </a:r>
                    </a:p>
                    <a:p>
                      <a:pPr marL="342900" lvl="0" indent="-342900">
                        <a:buFont typeface="Wingdings 3" pitchFamily="2" charset="2"/>
                        <a:buChar char="u"/>
                        <a:tabLst>
                          <a:tab pos="457200" algn="l"/>
                        </a:tabLst>
                      </a:pPr>
                      <a:endParaRPr lang="en-IN" sz="1100" b="1"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ValueQuest</a:t>
                      </a:r>
                      <a:r>
                        <a:rPr lang="en-IN" sz="1100" b="0" kern="100" dirty="0">
                          <a:solidFill>
                            <a:schemeClr val="tx1"/>
                          </a:solidFill>
                          <a:effectLst/>
                          <a:latin typeface="Calibri" panose="020F0502020204030204" pitchFamily="34" charset="0"/>
                          <a:cs typeface="Calibri" panose="020F0502020204030204" pitchFamily="34" charset="0"/>
                        </a:rPr>
                        <a:t> – VQ </a:t>
                      </a:r>
                      <a:r>
                        <a:rPr lang="en-IN" sz="1100" b="0" kern="100" dirty="0" err="1">
                          <a:solidFill>
                            <a:schemeClr val="tx1"/>
                          </a:solidFill>
                          <a:effectLst/>
                          <a:latin typeface="Calibri" panose="020F0502020204030204" pitchFamily="34" charset="0"/>
                          <a:cs typeface="Calibri" panose="020F0502020204030204" pitchFamily="34" charset="0"/>
                        </a:rPr>
                        <a:t>FasterCap</a:t>
                      </a:r>
                      <a:r>
                        <a:rPr lang="en-IN" sz="1100" b="0" kern="100" dirty="0">
                          <a:solidFill>
                            <a:schemeClr val="tx1"/>
                          </a:solidFill>
                          <a:effectLst/>
                          <a:latin typeface="Calibri" panose="020F0502020204030204" pitchFamily="34" charset="0"/>
                          <a:cs typeface="Calibri" panose="020F0502020204030204" pitchFamily="34" charset="0"/>
                        </a:rPr>
                        <a:t> Fund – Open Ended Category III AIF (New Fund Offer) </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Alchemy Leaders of Tomorrow – Open Ended Cat III AIF </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Buoyant Opportunities Fund – Open Ended Category III AIF </a:t>
                      </a:r>
                    </a:p>
                    <a:p>
                      <a:r>
                        <a:rPr lang="en-US"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518" marR="48518" marT="0" marB="0">
                    <a:noFill/>
                  </a:tcPr>
                </a:tc>
                <a:tc gridSpan="2">
                  <a:txBody>
                    <a:bodyPr/>
                    <a:lstStyle/>
                    <a:p>
                      <a:pPr marL="457200"/>
                      <a:r>
                        <a:rPr lang="en-IN" sz="1600" b="1" u="sng" kern="100" dirty="0">
                          <a:solidFill>
                            <a:schemeClr val="tx1"/>
                          </a:solidFill>
                          <a:effectLst/>
                          <a:latin typeface="Calibri" panose="020F0502020204030204" pitchFamily="34" charset="0"/>
                          <a:cs typeface="Calibri" panose="020F0502020204030204" pitchFamily="34" charset="0"/>
                        </a:rPr>
                        <a:t>PMS</a:t>
                      </a:r>
                    </a:p>
                    <a:p>
                      <a:pPr marL="457200"/>
                      <a:endParaRPr lang="en-IN" sz="1600" b="1"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ValueQuest</a:t>
                      </a:r>
                      <a:r>
                        <a:rPr lang="en-IN" sz="1100" b="0" kern="100" dirty="0">
                          <a:solidFill>
                            <a:schemeClr val="tx1"/>
                          </a:solidFill>
                          <a:effectLst/>
                          <a:latin typeface="Calibri" panose="020F0502020204030204" pitchFamily="34" charset="0"/>
                          <a:cs typeface="Calibri" panose="020F0502020204030204" pitchFamily="34" charset="0"/>
                        </a:rPr>
                        <a:t> Platinum Fund (Minimum ticket size – Rs. 5 crores)</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Alchemy High Growth – Select Stock Fund (Minimum ticket size – Rs. 3 crores)</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Unifi Capital – The Blended Rangoli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Negen</a:t>
                      </a:r>
                      <a:r>
                        <a:rPr lang="en-IN" sz="1100" b="0" kern="100" dirty="0">
                          <a:solidFill>
                            <a:schemeClr val="tx1"/>
                          </a:solidFill>
                          <a:effectLst/>
                          <a:latin typeface="Calibri" panose="020F0502020204030204" pitchFamily="34" charset="0"/>
                          <a:cs typeface="Calibri" panose="020F0502020204030204" pitchFamily="34" charset="0"/>
                        </a:rPr>
                        <a:t> Capital Special Situation &amp; Technology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Buoyant </a:t>
                      </a:r>
                      <a:r>
                        <a:rPr lang="en-IN" sz="1100" b="0" kern="100" dirty="0" err="1">
                          <a:solidFill>
                            <a:schemeClr val="tx1"/>
                          </a:solidFill>
                          <a:effectLst/>
                          <a:latin typeface="Calibri" panose="020F0502020204030204" pitchFamily="34" charset="0"/>
                          <a:cs typeface="Calibri" panose="020F0502020204030204" pitchFamily="34" charset="0"/>
                        </a:rPr>
                        <a:t>Opportunites</a:t>
                      </a:r>
                      <a:r>
                        <a:rPr lang="en-IN" sz="1100" b="0" kern="100" dirty="0">
                          <a:solidFill>
                            <a:schemeClr val="tx1"/>
                          </a:solidFill>
                          <a:effectLst/>
                          <a:latin typeface="Calibri" panose="020F0502020204030204" pitchFamily="34" charset="0"/>
                          <a:cs typeface="Calibri" panose="020F0502020204030204" pitchFamily="34" charset="0"/>
                        </a:rPr>
                        <a:t>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err="1">
                          <a:solidFill>
                            <a:schemeClr val="tx1"/>
                          </a:solidFill>
                          <a:effectLst/>
                          <a:latin typeface="Calibri" panose="020F0502020204030204" pitchFamily="34" charset="0"/>
                          <a:cs typeface="Calibri" panose="020F0502020204030204" pitchFamily="34" charset="0"/>
                        </a:rPr>
                        <a:t>ValueQuest</a:t>
                      </a:r>
                      <a:r>
                        <a:rPr lang="en-IN" sz="1100" b="0" kern="100" dirty="0">
                          <a:solidFill>
                            <a:schemeClr val="tx1"/>
                          </a:solidFill>
                          <a:effectLst/>
                          <a:latin typeface="Calibri" panose="020F0502020204030204" pitchFamily="34" charset="0"/>
                          <a:cs typeface="Calibri" panose="020F0502020204030204" pitchFamily="34" charset="0"/>
                        </a:rPr>
                        <a:t> Growth Fund</a:t>
                      </a:r>
                    </a:p>
                    <a:p>
                      <a:r>
                        <a:rPr lang="en-US"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518" marR="48518" marT="0" marB="0">
                    <a:noFill/>
                  </a:tcPr>
                </a:tc>
                <a:tc hMerge="1">
                  <a:txBody>
                    <a:bodyPr/>
                    <a:lstStyle/>
                    <a:p>
                      <a:endParaRPr lang="en-US"/>
                    </a:p>
                  </a:txBody>
                  <a:tcPr/>
                </a:tc>
                <a:extLst>
                  <a:ext uri="{0D108BD9-81ED-4DB2-BD59-A6C34878D82A}">
                    <a16:rowId xmlns:a16="http://schemas.microsoft.com/office/drawing/2014/main" val="81814209"/>
                  </a:ext>
                </a:extLst>
              </a:tr>
              <a:tr h="2894718">
                <a:tc gridSpan="2">
                  <a:txBody>
                    <a:bodyPr/>
                    <a:lstStyle/>
                    <a:p>
                      <a:pPr marL="228600"/>
                      <a:r>
                        <a:rPr lang="en-IN" sz="1600" b="1" u="sng" kern="100" dirty="0">
                          <a:solidFill>
                            <a:schemeClr val="tx1"/>
                          </a:solidFill>
                          <a:effectLst/>
                          <a:latin typeface="Calibri" panose="020F0502020204030204" pitchFamily="34" charset="0"/>
                          <a:cs typeface="Calibri" panose="020F0502020204030204" pitchFamily="34" charset="0"/>
                        </a:rPr>
                        <a:t>Mutual Funds</a:t>
                      </a:r>
                    </a:p>
                    <a:p>
                      <a:pPr marL="228600"/>
                      <a:endParaRPr lang="en-IN" sz="1600" b="1"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Aditya Birla Sunlife Multicap Fund – Multicap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Tata Flexi Cap Fund – Flexi 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HDFC Top100 Fund – Large 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Franklin India Prima Fund – Midcap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Kotak Emerging Equity Fund – Midcap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Sundaram Small Cap Fund – Small Cap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SBI Focussed Equity Fund – Focussed Fund</a:t>
                      </a:r>
                    </a:p>
                    <a:p>
                      <a:pPr marL="228600" lvl="0" indent="-228600">
                        <a:buFont typeface="Wingdings 3" pitchFamily="2" charset="2"/>
                        <a:buChar char="u"/>
                        <a:tabLst>
                          <a:tab pos="13716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228600" lvl="0" indent="-228600">
                        <a:buFont typeface="Wingdings 3" pitchFamily="2" charset="2"/>
                        <a:buChar char="u"/>
                        <a:tabLst>
                          <a:tab pos="1371600" algn="l"/>
                        </a:tabLst>
                      </a:pPr>
                      <a:r>
                        <a:rPr lang="en-IN" sz="1100" b="0" kern="100" dirty="0">
                          <a:solidFill>
                            <a:schemeClr val="tx1"/>
                          </a:solidFill>
                          <a:effectLst/>
                          <a:latin typeface="Calibri" panose="020F0502020204030204" pitchFamily="34" charset="0"/>
                          <a:cs typeface="Calibri" panose="020F0502020204030204" pitchFamily="34" charset="0"/>
                        </a:rPr>
                        <a:t>Motilal </a:t>
                      </a:r>
                      <a:r>
                        <a:rPr lang="en-IN" sz="1100" b="0" kern="100" dirty="0" err="1">
                          <a:solidFill>
                            <a:schemeClr val="tx1"/>
                          </a:solidFill>
                          <a:effectLst/>
                          <a:latin typeface="Calibri" panose="020F0502020204030204" pitchFamily="34" charset="0"/>
                          <a:cs typeface="Calibri" panose="020F0502020204030204" pitchFamily="34" charset="0"/>
                        </a:rPr>
                        <a:t>Oswal</a:t>
                      </a:r>
                      <a:r>
                        <a:rPr lang="en-IN" sz="1100" b="0" kern="100" dirty="0">
                          <a:solidFill>
                            <a:schemeClr val="tx1"/>
                          </a:solidFill>
                          <a:effectLst/>
                          <a:latin typeface="Calibri" panose="020F0502020204030204" pitchFamily="34" charset="0"/>
                          <a:cs typeface="Calibri" panose="020F0502020204030204" pitchFamily="34" charset="0"/>
                        </a:rPr>
                        <a:t> Large and Midcap Fund – Large &amp; Midcap Fund</a:t>
                      </a:r>
                      <a:endParaRPr lang="en-IN" sz="11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518" marR="48518" marT="0" marB="0">
                    <a:noFill/>
                  </a:tcPr>
                </a:tc>
                <a:tc hMerge="1">
                  <a:txBody>
                    <a:bodyPr/>
                    <a:lstStyle/>
                    <a:p>
                      <a:endParaRPr lang="en-US"/>
                    </a:p>
                  </a:txBody>
                  <a:tcPr/>
                </a:tc>
                <a:tc>
                  <a:txBody>
                    <a:bodyPr/>
                    <a:lstStyle/>
                    <a:p>
                      <a:pPr marL="228600"/>
                      <a:r>
                        <a:rPr lang="en-IN" sz="1600" b="1" u="sng" kern="100" dirty="0">
                          <a:solidFill>
                            <a:schemeClr val="tx1"/>
                          </a:solidFill>
                          <a:effectLst/>
                          <a:latin typeface="Calibri" panose="020F0502020204030204" pitchFamily="34" charset="0"/>
                          <a:cs typeface="Calibri" panose="020F0502020204030204" pitchFamily="34" charset="0"/>
                        </a:rPr>
                        <a:t>ELSS</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Canara </a:t>
                      </a:r>
                      <a:r>
                        <a:rPr lang="en-IN" sz="1100" b="0" kern="100" dirty="0" err="1">
                          <a:solidFill>
                            <a:schemeClr val="tx1"/>
                          </a:solidFill>
                          <a:effectLst/>
                          <a:latin typeface="Calibri" panose="020F0502020204030204" pitchFamily="34" charset="0"/>
                          <a:cs typeface="Calibri" panose="020F0502020204030204" pitchFamily="34" charset="0"/>
                        </a:rPr>
                        <a:t>Robeco</a:t>
                      </a:r>
                      <a:r>
                        <a:rPr lang="en-IN" sz="1100" b="0" kern="100" dirty="0">
                          <a:solidFill>
                            <a:schemeClr val="tx1"/>
                          </a:solidFill>
                          <a:effectLst/>
                          <a:latin typeface="Calibri" panose="020F0502020204030204" pitchFamily="34" charset="0"/>
                          <a:cs typeface="Calibri" panose="020F0502020204030204" pitchFamily="34" charset="0"/>
                        </a:rPr>
                        <a:t> ELSS Tax Saver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HDFC ELSS Tax Saver Fund</a:t>
                      </a:r>
                    </a:p>
                    <a:p>
                      <a:pPr marL="685800"/>
                      <a:r>
                        <a:rPr lang="en-IN" sz="1100" b="0" kern="100" dirty="0">
                          <a:solidFill>
                            <a:schemeClr val="tx1"/>
                          </a:solidFill>
                          <a:effectLst/>
                          <a:latin typeface="Calibri" panose="020F0502020204030204" pitchFamily="34" charset="0"/>
                          <a:cs typeface="Calibri" panose="020F0502020204030204" pitchFamily="34" charset="0"/>
                        </a:rPr>
                        <a:t> </a:t>
                      </a:r>
                    </a:p>
                    <a:p>
                      <a:pPr marL="228600"/>
                      <a:r>
                        <a:rPr lang="en-IN" sz="1600" b="1" u="sng" kern="100" dirty="0">
                          <a:solidFill>
                            <a:schemeClr val="tx1"/>
                          </a:solidFill>
                          <a:effectLst/>
                          <a:latin typeface="Calibri" panose="020F0502020204030204" pitchFamily="34" charset="0"/>
                          <a:cs typeface="Calibri" panose="020F0502020204030204" pitchFamily="34" charset="0"/>
                        </a:rPr>
                        <a:t>Children’s Fund</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SBI Magnum Children’s Benefit Fund – Investment Plan</a:t>
                      </a:r>
                    </a:p>
                    <a:p>
                      <a:pPr marL="685800"/>
                      <a:r>
                        <a:rPr lang="en-IN" sz="1100" b="0" kern="100" dirty="0">
                          <a:solidFill>
                            <a:schemeClr val="tx1"/>
                          </a:solidFill>
                          <a:effectLst/>
                          <a:latin typeface="Calibri" panose="020F0502020204030204" pitchFamily="34" charset="0"/>
                          <a:cs typeface="Calibri" panose="020F0502020204030204" pitchFamily="34" charset="0"/>
                        </a:rPr>
                        <a:t> </a:t>
                      </a:r>
                    </a:p>
                    <a:p>
                      <a:pPr marL="228600"/>
                      <a:r>
                        <a:rPr lang="en-IN" sz="1600" b="1" u="sng" kern="100" dirty="0">
                          <a:solidFill>
                            <a:schemeClr val="tx1"/>
                          </a:solidFill>
                          <a:effectLst/>
                          <a:latin typeface="Calibri" panose="020F0502020204030204" pitchFamily="34" charset="0"/>
                          <a:cs typeface="Calibri" panose="020F0502020204030204" pitchFamily="34" charset="0"/>
                        </a:rPr>
                        <a:t>Balance Advantage Fund (BAF)</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HDFC Balance Advantage Fund </a:t>
                      </a:r>
                    </a:p>
                    <a:p>
                      <a:pPr marL="342900" lvl="0" indent="-342900">
                        <a:buFont typeface="Wingdings 3" pitchFamily="2" charset="2"/>
                        <a:buChar char="u"/>
                        <a:tabLst>
                          <a:tab pos="457200" algn="l"/>
                        </a:tabLst>
                      </a:pPr>
                      <a:endParaRPr lang="en-IN" sz="1100" b="0" kern="100" dirty="0">
                        <a:solidFill>
                          <a:schemeClr val="tx1"/>
                        </a:solidFill>
                        <a:effectLst/>
                        <a:latin typeface="Calibri" panose="020F0502020204030204" pitchFamily="34" charset="0"/>
                        <a:cs typeface="Calibri" panose="020F0502020204030204" pitchFamily="34" charset="0"/>
                      </a:endParaRPr>
                    </a:p>
                    <a:p>
                      <a:pPr marL="342900" lvl="0" indent="-342900">
                        <a:buFont typeface="Wingdings 3" pitchFamily="2" charset="2"/>
                        <a:buChar char="u"/>
                        <a:tabLst>
                          <a:tab pos="457200" algn="l"/>
                        </a:tabLst>
                      </a:pPr>
                      <a:r>
                        <a:rPr lang="en-IN" sz="1100" b="0" kern="100" dirty="0">
                          <a:solidFill>
                            <a:schemeClr val="tx1"/>
                          </a:solidFill>
                          <a:effectLst/>
                          <a:latin typeface="Calibri" panose="020F0502020204030204" pitchFamily="34" charset="0"/>
                          <a:cs typeface="Calibri" panose="020F0502020204030204" pitchFamily="34" charset="0"/>
                        </a:rPr>
                        <a:t>Nippon India Balance Advantage Fund</a:t>
                      </a:r>
                      <a:endParaRPr lang="en-US" sz="1100" b="0" dirty="0">
                        <a:solidFill>
                          <a:schemeClr val="tx1"/>
                        </a:solidFill>
                        <a:latin typeface="Calibri" panose="020F0502020204030204" pitchFamily="34" charset="0"/>
                        <a:cs typeface="Calibri" panose="020F0502020204030204" pitchFamily="34" charset="0"/>
                      </a:endParaRPr>
                    </a:p>
                  </a:txBody>
                  <a:tcPr marL="48518" marR="48518" marT="0" marB="0">
                    <a:noFill/>
                  </a:tcPr>
                </a:tc>
                <a:tc>
                  <a:txBody>
                    <a:bodyPr/>
                    <a:lstStyle/>
                    <a:p>
                      <a:r>
                        <a:rPr lang="en-IN" sz="1100" b="1" kern="100" dirty="0">
                          <a:solidFill>
                            <a:schemeClr val="tx1"/>
                          </a:solidFill>
                          <a:effectLst/>
                          <a:latin typeface="Calibri" panose="020F0502020204030204" pitchFamily="34" charset="0"/>
                          <a:cs typeface="Calibri" panose="020F0502020204030204" pitchFamily="34" charset="0"/>
                        </a:rPr>
                        <a:t> </a:t>
                      </a:r>
                      <a:endParaRPr lang="en-IN"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noFill/>
                  </a:tcPr>
                </a:tc>
                <a:extLst>
                  <a:ext uri="{0D108BD9-81ED-4DB2-BD59-A6C34878D82A}">
                    <a16:rowId xmlns:a16="http://schemas.microsoft.com/office/drawing/2014/main" val="938688713"/>
                  </a:ext>
                </a:extLst>
              </a:tr>
            </a:tbl>
          </a:graphicData>
        </a:graphic>
      </p:graphicFrame>
    </p:spTree>
    <p:extLst>
      <p:ext uri="{BB962C8B-B14F-4D97-AF65-F5344CB8AC3E}">
        <p14:creationId xmlns:p14="http://schemas.microsoft.com/office/powerpoint/2010/main" val="3259757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6D592-EB36-8ED3-C629-AB90ABCAFE05}"/>
              </a:ext>
            </a:extLst>
          </p:cNvPr>
          <p:cNvSpPr>
            <a:spLocks noGrp="1"/>
          </p:cNvSpPr>
          <p:nvPr>
            <p:ph type="title"/>
          </p:nvPr>
        </p:nvSpPr>
        <p:spPr>
          <a:xfrm>
            <a:off x="677334" y="451513"/>
            <a:ext cx="8596668" cy="1085187"/>
          </a:xfrm>
        </p:spPr>
        <p:txBody>
          <a:bodyPr vert="horz" lIns="91440" tIns="45720" rIns="91440" bIns="45720" rtlCol="0" anchor="ctr" anchorCtr="0">
            <a:normAutofit fontScale="90000"/>
          </a:bodyPr>
          <a:lstStyle/>
          <a:p>
            <a:r>
              <a:rPr lang="en-IN" sz="2500" dirty="0">
                <a:latin typeface="Calibri" panose="020F0502020204030204" pitchFamily="34" charset="0"/>
                <a:cs typeface="Calibri" panose="020F0502020204030204" pitchFamily="34" charset="0"/>
              </a:rPr>
              <a:t>Investment Recommendations – AIF </a:t>
            </a:r>
            <a:r>
              <a:rPr lang="en-IN" sz="2500" b="1" dirty="0">
                <a:latin typeface="Calibri" panose="020F0502020204030204" pitchFamily="34" charset="0"/>
                <a:cs typeface="Calibri" panose="020F0502020204030204" pitchFamily="34" charset="0"/>
              </a:rPr>
              <a:t>(New Fund Offer)</a:t>
            </a:r>
            <a:br>
              <a:rPr lang="en-IN" sz="2500" dirty="0">
                <a:latin typeface="Calibri" panose="020F0502020204030204" pitchFamily="34" charset="0"/>
                <a:cs typeface="Calibri" panose="020F0502020204030204" pitchFamily="34" charset="0"/>
              </a:rPr>
            </a:br>
            <a:r>
              <a:rPr lang="en-IN" sz="2500" dirty="0" err="1">
                <a:latin typeface="Calibri" panose="020F0502020204030204" pitchFamily="34" charset="0"/>
                <a:cs typeface="Calibri" panose="020F0502020204030204" pitchFamily="34" charset="0"/>
              </a:rPr>
              <a:t>ValueQuest</a:t>
            </a:r>
            <a:r>
              <a:rPr lang="en-IN" sz="2500" dirty="0">
                <a:latin typeface="Calibri" panose="020F0502020204030204" pitchFamily="34" charset="0"/>
                <a:cs typeface="Calibri" panose="020F0502020204030204" pitchFamily="34" charset="0"/>
              </a:rPr>
              <a:t> – VQ </a:t>
            </a:r>
            <a:r>
              <a:rPr lang="en-IN" sz="2500" dirty="0" err="1">
                <a:latin typeface="Calibri" panose="020F0502020204030204" pitchFamily="34" charset="0"/>
                <a:cs typeface="Calibri" panose="020F0502020204030204" pitchFamily="34" charset="0"/>
              </a:rPr>
              <a:t>FasterCap</a:t>
            </a:r>
            <a:r>
              <a:rPr lang="en-IN" sz="2500" dirty="0">
                <a:latin typeface="Calibri" panose="020F0502020204030204" pitchFamily="34" charset="0"/>
                <a:cs typeface="Calibri" panose="020F0502020204030204" pitchFamily="34" charset="0"/>
              </a:rPr>
              <a:t> Fund – AIF – Cat 3 – Open Ended</a:t>
            </a:r>
            <a:br>
              <a:rPr lang="en-IN" sz="2500" dirty="0">
                <a:latin typeface="Calibri" panose="020F0502020204030204" pitchFamily="34" charset="0"/>
                <a:cs typeface="Calibri" panose="020F0502020204030204" pitchFamily="34" charset="0"/>
              </a:rPr>
            </a:br>
            <a:endParaRPr lang="en-US" sz="2500" dirty="0">
              <a:latin typeface="Calibri" panose="020F0502020204030204" pitchFamily="34" charset="0"/>
              <a:cs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61E7020A-FC51-D174-4ABF-D255D573A4F3}"/>
              </a:ext>
            </a:extLst>
          </p:cNvPr>
          <p:cNvGraphicFramePr>
            <a:graphicFrameLocks noGrp="1"/>
          </p:cNvGraphicFramePr>
          <p:nvPr>
            <p:ph idx="1"/>
            <p:extLst>
              <p:ext uri="{D42A27DB-BD31-4B8C-83A1-F6EECF244321}">
                <p14:modId xmlns:p14="http://schemas.microsoft.com/office/powerpoint/2010/main" val="259922547"/>
              </p:ext>
            </p:extLst>
          </p:nvPr>
        </p:nvGraphicFramePr>
        <p:xfrm>
          <a:off x="677334" y="1308100"/>
          <a:ext cx="8695266" cy="5098387"/>
        </p:xfrm>
        <a:graphic>
          <a:graphicData uri="http://schemas.openxmlformats.org/drawingml/2006/table">
            <a:tbl>
              <a:tblPr firstRow="1" firstCol="1" bandRow="1">
                <a:tableStyleId>{5C22544A-7EE6-4342-B048-85BDC9FD1C3A}</a:tableStyleId>
              </a:tblPr>
              <a:tblGrid>
                <a:gridCol w="2621287">
                  <a:extLst>
                    <a:ext uri="{9D8B030D-6E8A-4147-A177-3AD203B41FA5}">
                      <a16:colId xmlns:a16="http://schemas.microsoft.com/office/drawing/2014/main" val="422491403"/>
                    </a:ext>
                  </a:extLst>
                </a:gridCol>
                <a:gridCol w="3113120">
                  <a:extLst>
                    <a:ext uri="{9D8B030D-6E8A-4147-A177-3AD203B41FA5}">
                      <a16:colId xmlns:a16="http://schemas.microsoft.com/office/drawing/2014/main" val="1314178353"/>
                    </a:ext>
                  </a:extLst>
                </a:gridCol>
                <a:gridCol w="2960859">
                  <a:extLst>
                    <a:ext uri="{9D8B030D-6E8A-4147-A177-3AD203B41FA5}">
                      <a16:colId xmlns:a16="http://schemas.microsoft.com/office/drawing/2014/main" val="1789724469"/>
                    </a:ext>
                  </a:extLst>
                </a:gridCol>
              </a:tblGrid>
              <a:tr h="345163">
                <a:tc gridSpan="3">
                  <a:txBody>
                    <a:bodyPr/>
                    <a:lstStyle/>
                    <a:p>
                      <a:pPr algn="just"/>
                      <a:r>
                        <a:rPr lang="en-IN" sz="1000" kern="100" dirty="0" err="1">
                          <a:solidFill>
                            <a:schemeClr val="tx1"/>
                          </a:solidFill>
                          <a:effectLst/>
                          <a:latin typeface="Calibri" panose="020F0502020204030204" pitchFamily="34" charset="0"/>
                          <a:cs typeface="Calibri" panose="020F0502020204030204" pitchFamily="34" charset="0"/>
                        </a:rPr>
                        <a:t>ValueQuest</a:t>
                      </a:r>
                      <a:r>
                        <a:rPr lang="en-IN" sz="1000" kern="100" dirty="0">
                          <a:solidFill>
                            <a:schemeClr val="tx1"/>
                          </a:solidFill>
                          <a:effectLst/>
                          <a:latin typeface="Calibri" panose="020F0502020204030204" pitchFamily="34" charset="0"/>
                          <a:cs typeface="Calibri" panose="020F0502020204030204" pitchFamily="34" charset="0"/>
                        </a:rPr>
                        <a:t> – VQ </a:t>
                      </a:r>
                      <a:r>
                        <a:rPr lang="en-IN" sz="1000" kern="100" dirty="0" err="1">
                          <a:solidFill>
                            <a:schemeClr val="tx1"/>
                          </a:solidFill>
                          <a:effectLst/>
                          <a:latin typeface="Calibri" panose="020F0502020204030204" pitchFamily="34" charset="0"/>
                          <a:cs typeface="Calibri" panose="020F0502020204030204" pitchFamily="34" charset="0"/>
                        </a:rPr>
                        <a:t>FasterCap</a:t>
                      </a:r>
                      <a:r>
                        <a:rPr lang="en-IN" sz="1000" kern="100" dirty="0">
                          <a:solidFill>
                            <a:schemeClr val="tx1"/>
                          </a:solidFill>
                          <a:effectLst/>
                          <a:latin typeface="Calibri" panose="020F0502020204030204" pitchFamily="34" charset="0"/>
                          <a:cs typeface="Calibri" panose="020F0502020204030204" pitchFamily="34" charset="0"/>
                        </a:rPr>
                        <a:t> Fund – Category 3 AIF – Open Ended</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0510710"/>
                  </a:ext>
                </a:extLst>
              </a:tr>
              <a:tr h="313496">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Fund Manager Name –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Ravi Dharamshi &amp; Varun Goenka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68145609"/>
                  </a:ext>
                </a:extLst>
              </a:tr>
              <a:tr h="111397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342900" lvl="0" indent="-342900" algn="just">
                        <a:buFont typeface="Symbol" pitchFamily="2" charset="2"/>
                        <a:buChar char=""/>
                      </a:pPr>
                      <a:r>
                        <a:rPr lang="en-IN" sz="1000" kern="100" dirty="0">
                          <a:solidFill>
                            <a:schemeClr val="tx1"/>
                          </a:solidFill>
                          <a:effectLst/>
                          <a:latin typeface="Calibri" panose="020F0502020204030204" pitchFamily="34" charset="0"/>
                          <a:cs typeface="Calibri" panose="020F0502020204030204" pitchFamily="34" charset="0"/>
                        </a:rPr>
                        <a:t>Long Only, Multicap with sector agnostic fund.  </a:t>
                      </a: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Focus on companies benefitting from Mega trends and exhibit SCALE change</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GRIP (Growth at Inflexion Points)</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Open-ended Category III AIF</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Invest in companies with 3-5 years rolling view, with low tolerance for underperformance</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18994801"/>
                  </a:ext>
                </a:extLst>
              </a:tr>
              <a:tr h="32370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15 – 25 companies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426816336"/>
                  </a:ext>
                </a:extLst>
              </a:tr>
              <a:tr h="27486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Rs. 1 Crore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57309820"/>
                  </a:ext>
                </a:extLst>
              </a:tr>
              <a:tr h="32370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This is open ended fund with no entry loads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30918481"/>
                  </a:ext>
                </a:extLst>
              </a:tr>
              <a:tr h="55986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Year 1 – 2%</a:t>
                      </a:r>
                    </a:p>
                    <a:p>
                      <a:pPr algn="just"/>
                      <a:r>
                        <a:rPr lang="en-IN" sz="1000" kern="100" dirty="0">
                          <a:solidFill>
                            <a:schemeClr val="tx1"/>
                          </a:solidFill>
                          <a:effectLst/>
                          <a:latin typeface="Calibri" panose="020F0502020204030204" pitchFamily="34" charset="0"/>
                          <a:cs typeface="Calibri" panose="020F0502020204030204" pitchFamily="34" charset="0"/>
                        </a:rPr>
                        <a:t>Year 2 – 1%</a:t>
                      </a:r>
                    </a:p>
                    <a:p>
                      <a:pPr algn="just"/>
                      <a:r>
                        <a:rPr lang="en-IN" sz="1000" kern="100" dirty="0">
                          <a:solidFill>
                            <a:schemeClr val="tx1"/>
                          </a:solidFill>
                          <a:effectLst/>
                          <a:latin typeface="Calibri" panose="020F0502020204030204" pitchFamily="34" charset="0"/>
                          <a:cs typeface="Calibri" panose="020F0502020204030204" pitchFamily="34" charset="0"/>
                        </a:rPr>
                        <a:t>Year 3 – Nil thereafter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48610330"/>
                  </a:ext>
                </a:extLst>
              </a:tr>
              <a:tr h="303996">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Performance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As on 30/09/2024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72826441"/>
                  </a:ext>
                </a:extLst>
              </a:tr>
              <a:tr h="33312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VQ </a:t>
                      </a:r>
                      <a:r>
                        <a:rPr lang="en-IN" sz="1000" kern="100" dirty="0" err="1">
                          <a:solidFill>
                            <a:schemeClr val="tx1"/>
                          </a:solidFill>
                          <a:effectLst/>
                          <a:latin typeface="Calibri" panose="020F0502020204030204" pitchFamily="34" charset="0"/>
                          <a:cs typeface="Calibri" panose="020F0502020204030204" pitchFamily="34" charset="0"/>
                        </a:rPr>
                        <a:t>FasterCap</a:t>
                      </a:r>
                      <a:r>
                        <a:rPr lang="en-IN" sz="1000" kern="100" dirty="0">
                          <a:solidFill>
                            <a:schemeClr val="tx1"/>
                          </a:solidFill>
                          <a:effectLst/>
                          <a:latin typeface="Calibri" panose="020F0502020204030204" pitchFamily="34" charset="0"/>
                          <a:cs typeface="Calibri" panose="020F0502020204030204" pitchFamily="34" charset="0"/>
                        </a:rPr>
                        <a:t> Fund – Category III AIF – Open Ended</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BSE 500 TRI</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6384221"/>
                  </a:ext>
                </a:extLst>
              </a:tr>
              <a:tr h="192532">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8959660"/>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0498591"/>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2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N.A</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4539002"/>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3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7428688"/>
                  </a:ext>
                </a:extLst>
              </a:tr>
              <a:tr h="19253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5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030266"/>
                  </a:ext>
                </a:extLst>
              </a:tr>
              <a:tr h="24383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N.A.</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N.A.</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633" marR="15633" marT="58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3358344"/>
                  </a:ext>
                </a:extLst>
              </a:tr>
            </a:tbl>
          </a:graphicData>
        </a:graphic>
      </p:graphicFrame>
      <p:sp>
        <p:nvSpPr>
          <p:cNvPr id="5" name="Slide Number Placeholder 4">
            <a:extLst>
              <a:ext uri="{FF2B5EF4-FFF2-40B4-BE49-F238E27FC236}">
                <a16:creationId xmlns:a16="http://schemas.microsoft.com/office/drawing/2014/main" id="{F12BEA99-F639-C3C3-DA02-551652DD7886}"/>
              </a:ext>
            </a:extLst>
          </p:cNvPr>
          <p:cNvSpPr>
            <a:spLocks noGrp="1"/>
          </p:cNvSpPr>
          <p:nvPr>
            <p:ph type="sldNum" sz="quarter" idx="12"/>
          </p:nvPr>
        </p:nvSpPr>
        <p:spPr/>
        <p:txBody>
          <a:bodyPr/>
          <a:lstStyle/>
          <a:p>
            <a:fld id="{8908A19C-4CFF-4905-BE0B-218A1407765A}" type="slidenum">
              <a:rPr lang="en-IN" smtClean="0"/>
              <a:t>13</a:t>
            </a:fld>
            <a:endParaRPr lang="en-IN"/>
          </a:p>
        </p:txBody>
      </p:sp>
      <p:sp>
        <p:nvSpPr>
          <p:cNvPr id="7" name="TextBox 6">
            <a:extLst>
              <a:ext uri="{FF2B5EF4-FFF2-40B4-BE49-F238E27FC236}">
                <a16:creationId xmlns:a16="http://schemas.microsoft.com/office/drawing/2014/main" id="{C84D9B07-14A1-C078-CFC2-015603C7DAA2}"/>
              </a:ext>
            </a:extLst>
          </p:cNvPr>
          <p:cNvSpPr txBox="1"/>
          <p:nvPr/>
        </p:nvSpPr>
        <p:spPr>
          <a:xfrm rot="19816481">
            <a:off x="1193800" y="3009900"/>
            <a:ext cx="7493000" cy="584775"/>
          </a:xfrm>
          <a:prstGeom prst="rect">
            <a:avLst/>
          </a:prstGeom>
          <a:noFill/>
          <a:effectLst>
            <a:reflection stA="30000" dist="50800" dir="5400000" sy="-100000" algn="bl" rotWithShape="0"/>
          </a:effectLst>
          <a:scene3d>
            <a:camera prst="orthographicFront"/>
            <a:lightRig rig="threePt" dir="t"/>
          </a:scene3d>
          <a:sp3d z="-6350"/>
        </p:spPr>
        <p:txBody>
          <a:bodyPr wrap="square" rtlCol="0">
            <a:spAutoFit/>
          </a:bodyPr>
          <a:lstStyle/>
          <a:p>
            <a:pPr algn="ctr"/>
            <a:r>
              <a:rPr lang="en-US" sz="3200" dirty="0">
                <a:solidFill>
                  <a:srgbClr val="FFC000">
                    <a:alpha val="0"/>
                  </a:srgbClr>
                </a:solidFill>
                <a:latin typeface="Calibri" panose="020F0502020204030204" pitchFamily="34" charset="0"/>
                <a:cs typeface="Calibri" panose="020F0502020204030204" pitchFamily="34" charset="0"/>
              </a:rPr>
              <a:t>New Fund Offer</a:t>
            </a:r>
          </a:p>
        </p:txBody>
      </p:sp>
    </p:spTree>
    <p:extLst>
      <p:ext uri="{BB962C8B-B14F-4D97-AF65-F5344CB8AC3E}">
        <p14:creationId xmlns:p14="http://schemas.microsoft.com/office/powerpoint/2010/main" val="2957213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39BF-D259-365B-3F99-05F68AAEADAC}"/>
              </a:ext>
            </a:extLst>
          </p:cNvPr>
          <p:cNvSpPr>
            <a:spLocks noGrp="1"/>
          </p:cNvSpPr>
          <p:nvPr>
            <p:ph type="title"/>
          </p:nvPr>
        </p:nvSpPr>
        <p:spPr>
          <a:xfrm>
            <a:off x="677334" y="348343"/>
            <a:ext cx="8596668" cy="1045028"/>
          </a:xfrm>
        </p:spPr>
        <p:txBody>
          <a:bodyPr vert="horz" lIns="91440" tIns="45720" rIns="91440" bIns="45720" rtlCol="0" anchor="ctr" anchorCtr="0">
            <a:normAutofit/>
          </a:bodyPr>
          <a:lstStyle/>
          <a:p>
            <a:r>
              <a:rPr lang="en-IN" sz="2500" dirty="0">
                <a:latin typeface="Calibri" panose="020F0502020204030204" pitchFamily="34" charset="0"/>
                <a:cs typeface="Calibri" panose="020F0502020204030204" pitchFamily="34" charset="0"/>
              </a:rPr>
              <a:t>Investment Recommendations – AIF </a:t>
            </a:r>
            <a:r>
              <a:rPr lang="en-IN" sz="2500" b="1" dirty="0">
                <a:latin typeface="Calibri" panose="020F0502020204030204" pitchFamily="34" charset="0"/>
                <a:cs typeface="Calibri" panose="020F0502020204030204" pitchFamily="34" charset="0"/>
              </a:rPr>
              <a:t>(New Fund Offer)</a:t>
            </a:r>
            <a:br>
              <a:rPr lang="en-IN" sz="2500" dirty="0">
                <a:latin typeface="Calibri" panose="020F0502020204030204" pitchFamily="34" charset="0"/>
                <a:cs typeface="Calibri" panose="020F0502020204030204" pitchFamily="34" charset="0"/>
              </a:rPr>
            </a:br>
            <a:r>
              <a:rPr lang="en-IN" sz="2500" dirty="0" err="1">
                <a:latin typeface="Calibri" panose="020F0502020204030204" pitchFamily="34" charset="0"/>
                <a:cs typeface="Calibri" panose="020F0502020204030204" pitchFamily="34" charset="0"/>
              </a:rPr>
              <a:t>ValueQuest</a:t>
            </a:r>
            <a:r>
              <a:rPr lang="en-IN" sz="2500" dirty="0">
                <a:latin typeface="Calibri" panose="020F0502020204030204" pitchFamily="34" charset="0"/>
                <a:cs typeface="Calibri" panose="020F0502020204030204" pitchFamily="34" charset="0"/>
              </a:rPr>
              <a:t> – VQ </a:t>
            </a:r>
            <a:r>
              <a:rPr lang="en-IN" sz="2500" dirty="0" err="1">
                <a:latin typeface="Calibri" panose="020F0502020204030204" pitchFamily="34" charset="0"/>
                <a:cs typeface="Calibri" panose="020F0502020204030204" pitchFamily="34" charset="0"/>
              </a:rPr>
              <a:t>FasterCap</a:t>
            </a:r>
            <a:r>
              <a:rPr lang="en-IN" sz="2500" dirty="0">
                <a:latin typeface="Calibri" panose="020F0502020204030204" pitchFamily="34" charset="0"/>
                <a:cs typeface="Calibri" panose="020F0502020204030204" pitchFamily="34" charset="0"/>
              </a:rPr>
              <a:t> Fund – AIF – Cat 3 – Open Ended</a:t>
            </a:r>
            <a:endParaRPr lang="en-US" sz="2500" dirty="0">
              <a:latin typeface="Calibri" panose="020F0502020204030204" pitchFamily="34" charset="0"/>
              <a:cs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4BBB7A34-8FED-E574-8A86-2317BDF13D97}"/>
              </a:ext>
            </a:extLst>
          </p:cNvPr>
          <p:cNvGraphicFramePr>
            <a:graphicFrameLocks noGrp="1"/>
          </p:cNvGraphicFramePr>
          <p:nvPr>
            <p:ph idx="1"/>
            <p:extLst>
              <p:ext uri="{D42A27DB-BD31-4B8C-83A1-F6EECF244321}">
                <p14:modId xmlns:p14="http://schemas.microsoft.com/office/powerpoint/2010/main" val="2573782241"/>
              </p:ext>
            </p:extLst>
          </p:nvPr>
        </p:nvGraphicFramePr>
        <p:xfrm>
          <a:off x="677334" y="1611085"/>
          <a:ext cx="8596668" cy="4795405"/>
        </p:xfrm>
        <a:graphic>
          <a:graphicData uri="http://schemas.openxmlformats.org/drawingml/2006/table">
            <a:tbl>
              <a:tblPr>
                <a:tableStyleId>{5C22544A-7EE6-4342-B048-85BDC9FD1C3A}</a:tableStyleId>
              </a:tblPr>
              <a:tblGrid>
                <a:gridCol w="1459418">
                  <a:extLst>
                    <a:ext uri="{9D8B030D-6E8A-4147-A177-3AD203B41FA5}">
                      <a16:colId xmlns:a16="http://schemas.microsoft.com/office/drawing/2014/main" val="4212590338"/>
                    </a:ext>
                  </a:extLst>
                </a:gridCol>
                <a:gridCol w="1227430">
                  <a:extLst>
                    <a:ext uri="{9D8B030D-6E8A-4147-A177-3AD203B41FA5}">
                      <a16:colId xmlns:a16="http://schemas.microsoft.com/office/drawing/2014/main" val="569150664"/>
                    </a:ext>
                  </a:extLst>
                </a:gridCol>
                <a:gridCol w="1323932">
                  <a:extLst>
                    <a:ext uri="{9D8B030D-6E8A-4147-A177-3AD203B41FA5}">
                      <a16:colId xmlns:a16="http://schemas.microsoft.com/office/drawing/2014/main" val="305099192"/>
                    </a:ext>
                  </a:extLst>
                </a:gridCol>
                <a:gridCol w="1262743">
                  <a:extLst>
                    <a:ext uri="{9D8B030D-6E8A-4147-A177-3AD203B41FA5}">
                      <a16:colId xmlns:a16="http://schemas.microsoft.com/office/drawing/2014/main" val="1713605053"/>
                    </a:ext>
                  </a:extLst>
                </a:gridCol>
                <a:gridCol w="1161143">
                  <a:extLst>
                    <a:ext uri="{9D8B030D-6E8A-4147-A177-3AD203B41FA5}">
                      <a16:colId xmlns:a16="http://schemas.microsoft.com/office/drawing/2014/main" val="3441130764"/>
                    </a:ext>
                  </a:extLst>
                </a:gridCol>
                <a:gridCol w="1132114">
                  <a:extLst>
                    <a:ext uri="{9D8B030D-6E8A-4147-A177-3AD203B41FA5}">
                      <a16:colId xmlns:a16="http://schemas.microsoft.com/office/drawing/2014/main" val="2951418416"/>
                    </a:ext>
                  </a:extLst>
                </a:gridCol>
                <a:gridCol w="1029888">
                  <a:extLst>
                    <a:ext uri="{9D8B030D-6E8A-4147-A177-3AD203B41FA5}">
                      <a16:colId xmlns:a16="http://schemas.microsoft.com/office/drawing/2014/main" val="1433415218"/>
                    </a:ext>
                  </a:extLst>
                </a:gridCol>
              </a:tblGrid>
              <a:tr h="599426">
                <a:tc gridSpan="3">
                  <a:txBody>
                    <a:bodyPr/>
                    <a:lstStyle/>
                    <a:p>
                      <a:pPr algn="ctr"/>
                      <a:r>
                        <a:rPr lang="en-GB" sz="1000" kern="100" dirty="0">
                          <a:effectLst/>
                          <a:latin typeface="Calibri" panose="020F0502020204030204" pitchFamily="34" charset="0"/>
                          <a:cs typeface="Calibri" panose="020F0502020204030204" pitchFamily="34" charset="0"/>
                        </a:rPr>
                        <a:t>Schedule of Fee Class without Performance Fees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4">
                  <a:txBody>
                    <a:bodyPr/>
                    <a:lstStyle/>
                    <a:p>
                      <a:pPr algn="ctr"/>
                      <a:r>
                        <a:rPr lang="en-GB" sz="1000" kern="100" dirty="0">
                          <a:effectLst/>
                          <a:latin typeface="Calibri" panose="020F0502020204030204" pitchFamily="34" charset="0"/>
                          <a:cs typeface="Calibri" panose="020F0502020204030204" pitchFamily="34" charset="0"/>
                        </a:rPr>
                        <a:t>Distributor Class with Performance Fees </a:t>
                      </a:r>
                      <a:endParaRPr lang="en-US" sz="1000" dirty="0">
                        <a:latin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4694000"/>
                  </a:ext>
                </a:extLst>
              </a:tr>
              <a:tr h="1198849">
                <a:tc>
                  <a:txBody>
                    <a:bodyPr/>
                    <a:lstStyle/>
                    <a:p>
                      <a:pPr algn="ctr"/>
                      <a:r>
                        <a:rPr lang="en-GB" sz="1000" kern="100" dirty="0">
                          <a:effectLst/>
                          <a:latin typeface="Calibri" panose="020F0502020204030204" pitchFamily="34" charset="0"/>
                          <a:cs typeface="Calibri" panose="020F0502020204030204" pitchFamily="34" charset="0"/>
                        </a:rPr>
                        <a:t>Commitment </a:t>
                      </a:r>
                    </a:p>
                    <a:p>
                      <a:pPr algn="ctr"/>
                      <a:r>
                        <a:rPr lang="en-GB" sz="1000" kern="100" dirty="0">
                          <a:effectLst/>
                          <a:latin typeface="Calibri" panose="020F0502020204030204" pitchFamily="34" charset="0"/>
                          <a:cs typeface="Calibri" panose="020F0502020204030204" pitchFamily="34" charset="0"/>
                        </a:rPr>
                        <a:t>(Rs in </a:t>
                      </a:r>
                      <a:r>
                        <a:rPr lang="en-GB" sz="1000" kern="100" dirty="0" err="1">
                          <a:effectLst/>
                          <a:latin typeface="Calibri" panose="020F0502020204030204" pitchFamily="34" charset="0"/>
                          <a:cs typeface="Calibri" panose="020F0502020204030204" pitchFamily="34" charset="0"/>
                        </a:rPr>
                        <a:t>crs</a:t>
                      </a:r>
                      <a:r>
                        <a:rPr lang="en-GB" sz="1000" kern="100" dirty="0">
                          <a:effectLst/>
                          <a:latin typeface="Calibri" panose="020F0502020204030204" pitchFamily="34" charset="0"/>
                          <a:cs typeface="Calibri" panose="020F0502020204030204" pitchFamily="34" charset="0"/>
                        </a:rPr>
                        <a:t>.)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Class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Fixed Fee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Class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Hybrid FF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Hurdle Rate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Performance Fee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2769608"/>
                  </a:ext>
                </a:extLst>
              </a:tr>
              <a:tr h="599426">
                <a:tc>
                  <a:txBody>
                    <a:bodyPr/>
                    <a:lstStyle/>
                    <a:p>
                      <a:pPr algn="ctr"/>
                      <a:r>
                        <a:rPr lang="en-GB" sz="1000" kern="100">
                          <a:effectLst/>
                          <a:latin typeface="Calibri" panose="020F0502020204030204" pitchFamily="34" charset="0"/>
                          <a:cs typeface="Calibri" panose="020F0502020204030204" pitchFamily="34" charset="0"/>
                        </a:rPr>
                        <a:t>1 to 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C1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2.25%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C6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1.75%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10.00%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7194910"/>
                  </a:ext>
                </a:extLst>
              </a:tr>
              <a:tr h="599426">
                <a:tc>
                  <a:txBody>
                    <a:bodyPr/>
                    <a:lstStyle/>
                    <a:p>
                      <a:pPr algn="ctr"/>
                      <a:r>
                        <a:rPr lang="en-GB" sz="1000" kern="100">
                          <a:effectLst/>
                          <a:latin typeface="Calibri" panose="020F0502020204030204" pitchFamily="34" charset="0"/>
                          <a:cs typeface="Calibri" panose="020F0502020204030204" pitchFamily="34" charset="0"/>
                        </a:rPr>
                        <a:t>5 to 10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C2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2.00%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C7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10.00%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9678128"/>
                  </a:ext>
                </a:extLst>
              </a:tr>
              <a:tr h="599426">
                <a:tc>
                  <a:txBody>
                    <a:bodyPr/>
                    <a:lstStyle/>
                    <a:p>
                      <a:pPr algn="ctr"/>
                      <a:r>
                        <a:rPr lang="en-GB" sz="1000" kern="100">
                          <a:effectLst/>
                          <a:latin typeface="Calibri" panose="020F0502020204030204" pitchFamily="34" charset="0"/>
                          <a:cs typeface="Calibri" panose="020F0502020204030204" pitchFamily="34" charset="0"/>
                        </a:rPr>
                        <a:t>10 to 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C3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1.75%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C8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10.00%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15.00%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2630730"/>
                  </a:ext>
                </a:extLst>
              </a:tr>
              <a:tr h="599426">
                <a:tc>
                  <a:txBody>
                    <a:bodyPr/>
                    <a:lstStyle/>
                    <a:p>
                      <a:pPr algn="ctr"/>
                      <a:r>
                        <a:rPr lang="en-GB" sz="1000" kern="100">
                          <a:effectLst/>
                          <a:latin typeface="Calibri" panose="020F0502020204030204" pitchFamily="34" charset="0"/>
                          <a:cs typeface="Calibri" panose="020F0502020204030204" pitchFamily="34" charset="0"/>
                        </a:rPr>
                        <a:t>25 to 50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C4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1.50%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C9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10.00%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15.00%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0281404"/>
                  </a:ext>
                </a:extLst>
              </a:tr>
              <a:tr h="599426">
                <a:tc>
                  <a:txBody>
                    <a:bodyPr/>
                    <a:lstStyle/>
                    <a:p>
                      <a:pPr algn="ctr"/>
                      <a:r>
                        <a:rPr lang="en-GB" sz="1000" kern="100">
                          <a:effectLst/>
                          <a:latin typeface="Calibri" panose="020F0502020204030204" pitchFamily="34" charset="0"/>
                          <a:cs typeface="Calibri" panose="020F0502020204030204" pitchFamily="34" charset="0"/>
                        </a:rPr>
                        <a:t>50 and above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1.25%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C10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0.75%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a:effectLst/>
                          <a:latin typeface="Calibri" panose="020F0502020204030204" pitchFamily="34" charset="0"/>
                          <a:cs typeface="Calibri" panose="020F0502020204030204" pitchFamily="34" charset="0"/>
                        </a:rPr>
                        <a:t>10.00% </a:t>
                      </a:r>
                      <a:endParaRPr lang="en-IN" sz="10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000" kern="100" dirty="0">
                          <a:effectLst/>
                          <a:latin typeface="Calibri" panose="020F0502020204030204" pitchFamily="34" charset="0"/>
                          <a:cs typeface="Calibri" panose="020F0502020204030204" pitchFamily="34" charset="0"/>
                        </a:rPr>
                        <a:t>15.00% </a:t>
                      </a:r>
                      <a:endParaRPr lang="en-IN"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930864"/>
                  </a:ext>
                </a:extLst>
              </a:tr>
            </a:tbl>
          </a:graphicData>
        </a:graphic>
      </p:graphicFrame>
      <p:sp>
        <p:nvSpPr>
          <p:cNvPr id="5" name="Slide Number Placeholder 4">
            <a:extLst>
              <a:ext uri="{FF2B5EF4-FFF2-40B4-BE49-F238E27FC236}">
                <a16:creationId xmlns:a16="http://schemas.microsoft.com/office/drawing/2014/main" id="{744EB746-EB5B-63BE-B024-2F51F19D8C1A}"/>
              </a:ext>
            </a:extLst>
          </p:cNvPr>
          <p:cNvSpPr>
            <a:spLocks noGrp="1"/>
          </p:cNvSpPr>
          <p:nvPr>
            <p:ph type="sldNum" sz="quarter" idx="12"/>
          </p:nvPr>
        </p:nvSpPr>
        <p:spPr/>
        <p:txBody>
          <a:bodyPr/>
          <a:lstStyle/>
          <a:p>
            <a:fld id="{8908A19C-4CFF-4905-BE0B-218A1407765A}" type="slidenum">
              <a:rPr lang="en-IN" smtClean="0"/>
              <a:t>14</a:t>
            </a:fld>
            <a:endParaRPr lang="en-IN"/>
          </a:p>
        </p:txBody>
      </p:sp>
    </p:spTree>
    <p:extLst>
      <p:ext uri="{BB962C8B-B14F-4D97-AF65-F5344CB8AC3E}">
        <p14:creationId xmlns:p14="http://schemas.microsoft.com/office/powerpoint/2010/main" val="1589857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25D302-57A6-E9AF-C15A-C2BACAB5A027}"/>
              </a:ext>
            </a:extLst>
          </p:cNvPr>
          <p:cNvSpPr>
            <a:spLocks noGrp="1"/>
          </p:cNvSpPr>
          <p:nvPr>
            <p:ph type="sldNum" sz="quarter" idx="12"/>
          </p:nvPr>
        </p:nvSpPr>
        <p:spPr/>
        <p:txBody>
          <a:bodyPr/>
          <a:lstStyle/>
          <a:p>
            <a:fld id="{8908A19C-4CFF-4905-BE0B-218A1407765A}" type="slidenum">
              <a:rPr lang="en-IN" smtClean="0"/>
              <a:t>15</a:t>
            </a:fld>
            <a:endParaRPr lang="en-IN"/>
          </a:p>
        </p:txBody>
      </p:sp>
      <p:sp>
        <p:nvSpPr>
          <p:cNvPr id="7" name="Title 1">
            <a:extLst>
              <a:ext uri="{FF2B5EF4-FFF2-40B4-BE49-F238E27FC236}">
                <a16:creationId xmlns:a16="http://schemas.microsoft.com/office/drawing/2014/main" id="{AF61C778-6D41-FCC6-5FDA-1FA318A49802}"/>
              </a:ext>
            </a:extLst>
          </p:cNvPr>
          <p:cNvSpPr txBox="1">
            <a:spLocks/>
          </p:cNvSpPr>
          <p:nvPr/>
        </p:nvSpPr>
        <p:spPr>
          <a:xfrm>
            <a:off x="720000" y="180000"/>
            <a:ext cx="8596668" cy="1019419"/>
          </a:xfrm>
          <a:prstGeom prst="rect">
            <a:avLst/>
          </a:prstGeom>
        </p:spPr>
        <p:txBody>
          <a:bodyPr vert="horz" lIns="91440" tIns="45720" rIns="91440" bIns="45720" rtlCol="0" anchor="ctr" anchorCtr="0">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AIF</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Alchemy Leaders of Tomorrow AIF – Cat 3 – Open Ended</a:t>
            </a:r>
            <a:endParaRPr lang="en-IN" sz="2500" dirty="0">
              <a:latin typeface="Calibri" panose="020F0502020204030204" pitchFamily="34" charset="0"/>
              <a:cs typeface="Calibri" panose="020F0502020204030204" pitchFamily="34" charset="0"/>
            </a:endParaRPr>
          </a:p>
        </p:txBody>
      </p:sp>
      <p:graphicFrame>
        <p:nvGraphicFramePr>
          <p:cNvPr id="4" name="Content Placeholder 3">
            <a:extLst>
              <a:ext uri="{FF2B5EF4-FFF2-40B4-BE49-F238E27FC236}">
                <a16:creationId xmlns:a16="http://schemas.microsoft.com/office/drawing/2014/main" id="{05FE525F-D4C4-5DA4-54B3-805372ED3C47}"/>
              </a:ext>
            </a:extLst>
          </p:cNvPr>
          <p:cNvGraphicFramePr>
            <a:graphicFrameLocks noGrp="1"/>
          </p:cNvGraphicFramePr>
          <p:nvPr>
            <p:ph idx="1"/>
            <p:extLst>
              <p:ext uri="{D42A27DB-BD31-4B8C-83A1-F6EECF244321}">
                <p14:modId xmlns:p14="http://schemas.microsoft.com/office/powerpoint/2010/main" val="1060396045"/>
              </p:ext>
            </p:extLst>
          </p:nvPr>
        </p:nvGraphicFramePr>
        <p:xfrm>
          <a:off x="720001" y="1346199"/>
          <a:ext cx="8596667" cy="5060286"/>
        </p:xfrm>
        <a:graphic>
          <a:graphicData uri="http://schemas.openxmlformats.org/drawingml/2006/table">
            <a:tbl>
              <a:tblPr firstRow="1" firstCol="1" bandRow="1">
                <a:tableStyleId>{5C22544A-7EE6-4342-B048-85BDC9FD1C3A}</a:tableStyleId>
              </a:tblPr>
              <a:tblGrid>
                <a:gridCol w="4241003">
                  <a:extLst>
                    <a:ext uri="{9D8B030D-6E8A-4147-A177-3AD203B41FA5}">
                      <a16:colId xmlns:a16="http://schemas.microsoft.com/office/drawing/2014/main" val="1137931522"/>
                    </a:ext>
                  </a:extLst>
                </a:gridCol>
                <a:gridCol w="2290696">
                  <a:extLst>
                    <a:ext uri="{9D8B030D-6E8A-4147-A177-3AD203B41FA5}">
                      <a16:colId xmlns:a16="http://schemas.microsoft.com/office/drawing/2014/main" val="184979871"/>
                    </a:ext>
                  </a:extLst>
                </a:gridCol>
                <a:gridCol w="2064968">
                  <a:extLst>
                    <a:ext uri="{9D8B030D-6E8A-4147-A177-3AD203B41FA5}">
                      <a16:colId xmlns:a16="http://schemas.microsoft.com/office/drawing/2014/main" val="822751723"/>
                    </a:ext>
                  </a:extLst>
                </a:gridCol>
              </a:tblGrid>
              <a:tr h="240966">
                <a:tc gridSpan="3">
                  <a:txBody>
                    <a:bodyPr/>
                    <a:lstStyle/>
                    <a:p>
                      <a:r>
                        <a:rPr lang="en-IN" sz="1000" b="1" kern="100" dirty="0">
                          <a:solidFill>
                            <a:schemeClr val="tx1"/>
                          </a:solidFill>
                          <a:effectLst/>
                          <a:latin typeface="Calibri" panose="020F0502020204030204" pitchFamily="34" charset="0"/>
                          <a:cs typeface="Calibri" panose="020F0502020204030204" pitchFamily="34" charset="0"/>
                        </a:rPr>
                        <a:t>Alchemy Capital – Alchemy Leaders of Tomorrow Fund -  AIF Cat III – Open Ended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78835278"/>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Manager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Alchemy Capital Management </a:t>
                      </a:r>
                      <a:r>
                        <a:rPr lang="en-IN" sz="1000" b="0" kern="100" dirty="0" err="1">
                          <a:effectLst/>
                          <a:latin typeface="Calibri" panose="020F0502020204030204" pitchFamily="34" charset="0"/>
                          <a:cs typeface="Calibri" panose="020F0502020204030204" pitchFamily="34" charset="0"/>
                        </a:rPr>
                        <a:t>Pvt.</a:t>
                      </a:r>
                      <a:r>
                        <a:rPr lang="en-IN" sz="1000" b="0" kern="100" dirty="0">
                          <a:effectLst/>
                          <a:latin typeface="Calibri" panose="020F0502020204030204" pitchFamily="34" charset="0"/>
                          <a:cs typeface="Calibri" panose="020F0502020204030204" pitchFamily="34" charset="0"/>
                        </a:rPr>
                        <a:t> Ltd.</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8554764"/>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Fund Managers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Hiren Ved</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75611274"/>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Tenure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Open Ended</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520276497"/>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Underlying Asset Class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Listed Equities, QIPs and IPO opportunities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4585811"/>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 Initial Contribution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IN" sz="1000" b="0" kern="100" dirty="0">
                        <a:effectLst/>
                        <a:latin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03528827"/>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Minimum Commitment Amount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Rs. 1 Crores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41595121"/>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Options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Lump Sum: 100% at the time of investment</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885299794"/>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Investment Horizon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3 to 5 years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167524752"/>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Redemption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Monthly with prior notice of 15 days with exit charges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587968207"/>
                  </a:ext>
                </a:extLst>
              </a:tr>
              <a:tr h="240966">
                <a:tc>
                  <a:txBody>
                    <a:bodyPr/>
                    <a:lstStyle/>
                    <a:p>
                      <a:r>
                        <a:rPr lang="en-IN" sz="1000" b="0" kern="100">
                          <a:solidFill>
                            <a:schemeClr val="tx1"/>
                          </a:solidFill>
                          <a:effectLst/>
                          <a:latin typeface="Calibri" panose="020F0502020204030204" pitchFamily="34" charset="0"/>
                          <a:cs typeface="Calibri" panose="020F0502020204030204" pitchFamily="34" charset="0"/>
                        </a:rPr>
                        <a:t>Allotment Date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First of every month</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82630179"/>
                  </a:ext>
                </a:extLst>
              </a:tr>
              <a:tr h="481932">
                <a:tc>
                  <a:txBody>
                    <a:bodyPr/>
                    <a:lstStyle/>
                    <a:p>
                      <a:r>
                        <a:rPr lang="en-IN" sz="1000" b="0" kern="100">
                          <a:solidFill>
                            <a:schemeClr val="tx1"/>
                          </a:solidFill>
                          <a:effectLst/>
                          <a:latin typeface="Calibri" panose="020F0502020204030204" pitchFamily="34" charset="0"/>
                          <a:cs typeface="Calibri" panose="020F0502020204030204" pitchFamily="34" charset="0"/>
                        </a:rPr>
                        <a:t>Eligible Investors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Resident Indians, NRI, HNI, Hindu undivided Family (HUF), Banks, Bodies Corporate, Partnership Firm, Accredited Investors &amp; Trusts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835378987"/>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Inception Date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03/01/2018</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17617986"/>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Performance (As on 30/09/2024)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IN" sz="1000" b="0" kern="100" dirty="0">
                          <a:effectLst/>
                          <a:latin typeface="Calibri" panose="020F0502020204030204" pitchFamily="34" charset="0"/>
                          <a:cs typeface="Calibri" panose="020F0502020204030204" pitchFamily="34" charset="0"/>
                        </a:rPr>
                        <a:t> </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25103244"/>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Portfolio Returns</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S&amp;P BSE 500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67633"/>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1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46.10%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39.50%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8957739"/>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2 Years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30.10%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27.10%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6035666"/>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3 Years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21.30%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16.90%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0790234"/>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5 Years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26.30%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20.90%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6292837"/>
                  </a:ext>
                </a:extLst>
              </a:tr>
              <a:tr h="240966">
                <a:tc>
                  <a:txBody>
                    <a:bodyPr/>
                    <a:lstStyle/>
                    <a:p>
                      <a:r>
                        <a:rPr lang="en-IN" sz="1000" b="0" kern="100" dirty="0">
                          <a:solidFill>
                            <a:schemeClr val="tx1"/>
                          </a:solidFill>
                          <a:effectLst/>
                          <a:latin typeface="Calibri" panose="020F0502020204030204" pitchFamily="34" charset="0"/>
                          <a:cs typeface="Calibri" panose="020F0502020204030204" pitchFamily="34" charset="0"/>
                        </a:rPr>
                        <a:t>Since Inception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17.40%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effectLst/>
                          <a:latin typeface="Calibri" panose="020F0502020204030204" pitchFamily="34" charset="0"/>
                          <a:cs typeface="Calibri" panose="020F0502020204030204" pitchFamily="34" charset="0"/>
                        </a:rPr>
                        <a:t>15.00%</a:t>
                      </a:r>
                      <a:endParaRPr lang="en-IN" sz="1000" b="0" kern="100" dirty="0">
                        <a:effectLst/>
                        <a:latin typeface="Calibri" panose="020F0502020204030204" pitchFamily="34" charset="0"/>
                        <a:ea typeface="Calibri" panose="020F0502020204030204" pitchFamily="34" charset="0"/>
                        <a:cs typeface="Calibri" panose="020F0502020204030204" pitchFamily="34" charset="0"/>
                      </a:endParaRPr>
                    </a:p>
                  </a:txBody>
                  <a:tcPr marL="30905" marR="309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4977728"/>
                  </a:ext>
                </a:extLst>
              </a:tr>
            </a:tbl>
          </a:graphicData>
        </a:graphic>
      </p:graphicFrame>
    </p:spTree>
    <p:extLst>
      <p:ext uri="{BB962C8B-B14F-4D97-AF65-F5344CB8AC3E}">
        <p14:creationId xmlns:p14="http://schemas.microsoft.com/office/powerpoint/2010/main" val="2044491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122F-C45D-2978-2632-055C1BC26AFF}"/>
              </a:ext>
            </a:extLst>
          </p:cNvPr>
          <p:cNvSpPr>
            <a:spLocks noGrp="1"/>
          </p:cNvSpPr>
          <p:nvPr>
            <p:ph type="title"/>
          </p:nvPr>
        </p:nvSpPr>
        <p:spPr>
          <a:xfrm>
            <a:off x="720000" y="180000"/>
            <a:ext cx="8596668" cy="1320800"/>
          </a:xfrm>
        </p:spPr>
        <p:txBody>
          <a:bodyPr anchor="ctr" anchorCtr="0">
            <a:no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AIF</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Alchemy Leaders of Tomorrow AIF – Cat 3 – Open Ended</a:t>
            </a:r>
            <a:endParaRPr lang="en-US" sz="2500" dirty="0"/>
          </a:p>
        </p:txBody>
      </p:sp>
      <p:sp>
        <p:nvSpPr>
          <p:cNvPr id="5" name="Slide Number Placeholder 4">
            <a:extLst>
              <a:ext uri="{FF2B5EF4-FFF2-40B4-BE49-F238E27FC236}">
                <a16:creationId xmlns:a16="http://schemas.microsoft.com/office/drawing/2014/main" id="{879D63A1-2E5F-67CC-9A87-080EDA6BE42A}"/>
              </a:ext>
            </a:extLst>
          </p:cNvPr>
          <p:cNvSpPr>
            <a:spLocks noGrp="1"/>
          </p:cNvSpPr>
          <p:nvPr>
            <p:ph type="sldNum" sz="quarter" idx="12"/>
          </p:nvPr>
        </p:nvSpPr>
        <p:spPr/>
        <p:txBody>
          <a:bodyPr/>
          <a:lstStyle/>
          <a:p>
            <a:fld id="{8908A19C-4CFF-4905-BE0B-218A1407765A}" type="slidenum">
              <a:rPr lang="en-IN" smtClean="0"/>
              <a:t>16</a:t>
            </a:fld>
            <a:endParaRPr lang="en-IN"/>
          </a:p>
        </p:txBody>
      </p:sp>
      <p:graphicFrame>
        <p:nvGraphicFramePr>
          <p:cNvPr id="7" name="Content Placeholder 6">
            <a:extLst>
              <a:ext uri="{FF2B5EF4-FFF2-40B4-BE49-F238E27FC236}">
                <a16:creationId xmlns:a16="http://schemas.microsoft.com/office/drawing/2014/main" id="{39F29ECD-EB70-3CC5-ED96-25ADC33B77D1}"/>
              </a:ext>
            </a:extLst>
          </p:cNvPr>
          <p:cNvGraphicFramePr>
            <a:graphicFrameLocks noGrp="1"/>
          </p:cNvGraphicFramePr>
          <p:nvPr>
            <p:ph idx="1"/>
            <p:extLst>
              <p:ext uri="{D42A27DB-BD31-4B8C-83A1-F6EECF244321}">
                <p14:modId xmlns:p14="http://schemas.microsoft.com/office/powerpoint/2010/main" val="2623747905"/>
              </p:ext>
            </p:extLst>
          </p:nvPr>
        </p:nvGraphicFramePr>
        <p:xfrm>
          <a:off x="720000" y="1500799"/>
          <a:ext cx="8596667" cy="4905687"/>
        </p:xfrm>
        <a:graphic>
          <a:graphicData uri="http://schemas.openxmlformats.org/drawingml/2006/table">
            <a:tbl>
              <a:tblPr firstRow="1" firstCol="1" bandRow="1">
                <a:tableStyleId>{5C22544A-7EE6-4342-B048-85BDC9FD1C3A}</a:tableStyleId>
              </a:tblPr>
              <a:tblGrid>
                <a:gridCol w="1433711">
                  <a:extLst>
                    <a:ext uri="{9D8B030D-6E8A-4147-A177-3AD203B41FA5}">
                      <a16:colId xmlns:a16="http://schemas.microsoft.com/office/drawing/2014/main" val="2350233330"/>
                    </a:ext>
                  </a:extLst>
                </a:gridCol>
                <a:gridCol w="1431844">
                  <a:extLst>
                    <a:ext uri="{9D8B030D-6E8A-4147-A177-3AD203B41FA5}">
                      <a16:colId xmlns:a16="http://schemas.microsoft.com/office/drawing/2014/main" val="1336594605"/>
                    </a:ext>
                  </a:extLst>
                </a:gridCol>
                <a:gridCol w="1432778">
                  <a:extLst>
                    <a:ext uri="{9D8B030D-6E8A-4147-A177-3AD203B41FA5}">
                      <a16:colId xmlns:a16="http://schemas.microsoft.com/office/drawing/2014/main" val="1547242637"/>
                    </a:ext>
                  </a:extLst>
                </a:gridCol>
                <a:gridCol w="1432778">
                  <a:extLst>
                    <a:ext uri="{9D8B030D-6E8A-4147-A177-3AD203B41FA5}">
                      <a16:colId xmlns:a16="http://schemas.microsoft.com/office/drawing/2014/main" val="4180397810"/>
                    </a:ext>
                  </a:extLst>
                </a:gridCol>
                <a:gridCol w="2865556">
                  <a:extLst>
                    <a:ext uri="{9D8B030D-6E8A-4147-A177-3AD203B41FA5}">
                      <a16:colId xmlns:a16="http://schemas.microsoft.com/office/drawing/2014/main" val="2334646271"/>
                    </a:ext>
                  </a:extLst>
                </a:gridCol>
              </a:tblGrid>
              <a:tr h="48906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IN" sz="1000" b="0" kern="100">
                          <a:solidFill>
                            <a:schemeClr val="tx1"/>
                          </a:solidFill>
                          <a:effectLst/>
                          <a:latin typeface="Calibri" panose="020F0502020204030204" pitchFamily="34" charset="0"/>
                          <a:cs typeface="Calibri" panose="020F0502020204030204" pitchFamily="34" charset="0"/>
                        </a:rPr>
                        <a:t>Management Fees (p.a.)</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 Fees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2348665"/>
                  </a:ext>
                </a:extLst>
              </a:tr>
              <a:tr h="62637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Investment Amount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Rs.1 Crore to &lt; Rs.5 Crores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Rs.5 Crore to &lt; Rs.10 Crores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&gt; Rs.10 Crores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 </a:t>
                      </a:r>
                    </a:p>
                    <a:p>
                      <a:pPr algn="just"/>
                      <a:r>
                        <a:rPr lang="en-IN" sz="1000" b="0" kern="100">
                          <a:solidFill>
                            <a:schemeClr val="tx1"/>
                          </a:solidFill>
                          <a:effectLst/>
                          <a:latin typeface="Calibri" panose="020F0502020204030204" pitchFamily="34" charset="0"/>
                          <a:cs typeface="Calibri" panose="020F0502020204030204" pitchFamily="34" charset="0"/>
                        </a:rPr>
                        <a:t>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465729"/>
                  </a:ext>
                </a:extLst>
              </a:tr>
              <a:tr h="62637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Management Fee Plan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2.50%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2.25%</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2.00%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Nil</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12901"/>
                  </a:ext>
                </a:extLst>
              </a:tr>
              <a:tr h="136843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 Fee Plan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1.50%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1.25%</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1.00%</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15% of returns charged at the end of each financial year or at the time of redemption, whichever is earlier, with the hurdle rate of 10%, including high watermark provisions.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1562208"/>
                  </a:ext>
                </a:extLst>
              </a:tr>
              <a:tr h="179542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Exit Load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Year 1 – 1%</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Nil thereafter</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9851821"/>
                  </a:ext>
                </a:extLst>
              </a:tr>
            </a:tbl>
          </a:graphicData>
        </a:graphic>
      </p:graphicFrame>
    </p:spTree>
    <p:extLst>
      <p:ext uri="{BB962C8B-B14F-4D97-AF65-F5344CB8AC3E}">
        <p14:creationId xmlns:p14="http://schemas.microsoft.com/office/powerpoint/2010/main" val="3635935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2D529-9909-FAAD-3AFD-6D324CE5C321}"/>
              </a:ext>
            </a:extLst>
          </p:cNvPr>
          <p:cNvSpPr>
            <a:spLocks noGrp="1"/>
          </p:cNvSpPr>
          <p:nvPr>
            <p:ph type="title"/>
          </p:nvPr>
        </p:nvSpPr>
        <p:spPr>
          <a:xfrm>
            <a:off x="720000" y="180000"/>
            <a:ext cx="8596668" cy="1247510"/>
          </a:xfrm>
        </p:spPr>
        <p:txBody>
          <a:bodyPr anchor="ctr" anchorCtr="0">
            <a:no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AIF</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Buoyant Opportunities AIF – Cat 3 – Open Ended</a:t>
            </a:r>
            <a:endParaRPr lang="en-IN" sz="25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58C789BA-ABF8-B12D-A0FB-4AD4738E5C12}"/>
              </a:ext>
            </a:extLst>
          </p:cNvPr>
          <p:cNvSpPr>
            <a:spLocks noGrp="1"/>
          </p:cNvSpPr>
          <p:nvPr>
            <p:ph type="sldNum" sz="quarter" idx="12"/>
          </p:nvPr>
        </p:nvSpPr>
        <p:spPr/>
        <p:txBody>
          <a:bodyPr/>
          <a:lstStyle/>
          <a:p>
            <a:fld id="{8908A19C-4CFF-4905-BE0B-218A1407765A}" type="slidenum">
              <a:rPr lang="en-IN" smtClean="0"/>
              <a:t>17</a:t>
            </a:fld>
            <a:endParaRPr lang="en-IN"/>
          </a:p>
        </p:txBody>
      </p:sp>
      <p:graphicFrame>
        <p:nvGraphicFramePr>
          <p:cNvPr id="7" name="Content Placeholder 6">
            <a:extLst>
              <a:ext uri="{FF2B5EF4-FFF2-40B4-BE49-F238E27FC236}">
                <a16:creationId xmlns:a16="http://schemas.microsoft.com/office/drawing/2014/main" id="{01774B30-A4E9-A6B2-81A1-C45C4E574718}"/>
              </a:ext>
            </a:extLst>
          </p:cNvPr>
          <p:cNvGraphicFramePr>
            <a:graphicFrameLocks noGrp="1"/>
          </p:cNvGraphicFramePr>
          <p:nvPr>
            <p:ph idx="1"/>
            <p:extLst>
              <p:ext uri="{D42A27DB-BD31-4B8C-83A1-F6EECF244321}">
                <p14:modId xmlns:p14="http://schemas.microsoft.com/office/powerpoint/2010/main" val="3575729699"/>
              </p:ext>
            </p:extLst>
          </p:nvPr>
        </p:nvGraphicFramePr>
        <p:xfrm>
          <a:off x="720000" y="1443034"/>
          <a:ext cx="8596668" cy="4985296"/>
        </p:xfrm>
        <a:graphic>
          <a:graphicData uri="http://schemas.openxmlformats.org/drawingml/2006/table">
            <a:tbl>
              <a:tblPr firstRow="1" firstCol="1" bandRow="1">
                <a:tableStyleId>{5C22544A-7EE6-4342-B048-85BDC9FD1C3A}</a:tableStyleId>
              </a:tblPr>
              <a:tblGrid>
                <a:gridCol w="2591563">
                  <a:extLst>
                    <a:ext uri="{9D8B030D-6E8A-4147-A177-3AD203B41FA5}">
                      <a16:colId xmlns:a16="http://schemas.microsoft.com/office/drawing/2014/main" val="109128241"/>
                    </a:ext>
                  </a:extLst>
                </a:gridCol>
                <a:gridCol w="3077820">
                  <a:extLst>
                    <a:ext uri="{9D8B030D-6E8A-4147-A177-3AD203B41FA5}">
                      <a16:colId xmlns:a16="http://schemas.microsoft.com/office/drawing/2014/main" val="3404337220"/>
                    </a:ext>
                  </a:extLst>
                </a:gridCol>
                <a:gridCol w="2927285">
                  <a:extLst>
                    <a:ext uri="{9D8B030D-6E8A-4147-A177-3AD203B41FA5}">
                      <a16:colId xmlns:a16="http://schemas.microsoft.com/office/drawing/2014/main" val="242709241"/>
                    </a:ext>
                  </a:extLst>
                </a:gridCol>
              </a:tblGrid>
              <a:tr h="259393">
                <a:tc gridSpan="3">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Buoyant Capital – Buoyant Opportunities Fund – Category 3 AIF – Open Ended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932327"/>
                  </a:ext>
                </a:extLst>
              </a:tr>
              <a:tr h="235596">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Fund Manager Name –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Sachin Khivasara, Jigar Mistry , Viral Berawala &amp; Natasha Lulla</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97702329"/>
                  </a:ext>
                </a:extLst>
              </a:tr>
              <a:tr h="42074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Investment Objective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Multicap Fund with top-down view of the macros and market cycles of the sector and then bottoms-up stock picking approach in the sectors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74632179"/>
                  </a:ext>
                </a:extLst>
              </a:tr>
              <a:tr h="23416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20 – 30 companies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246889511"/>
                  </a:ext>
                </a:extLst>
              </a:tr>
              <a:tr h="20656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 1 Crore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52125054"/>
                  </a:ext>
                </a:extLst>
              </a:tr>
              <a:tr h="234167">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15505772"/>
                  </a:ext>
                </a:extLst>
              </a:tr>
              <a:tr h="42074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No 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010057684"/>
                  </a:ext>
                </a:extLst>
              </a:tr>
              <a:tr h="228456">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31/08/2024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20860560"/>
                  </a:ext>
                </a:extLst>
              </a:tr>
              <a:tr h="30327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Period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Buoyant Opportunities Fund – Category III AIF – Open Ended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648245"/>
                  </a:ext>
                </a:extLst>
              </a:tr>
              <a:tr h="153911">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2833175"/>
                  </a:ext>
                </a:extLst>
              </a:tr>
              <a:tr h="15391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36.80%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41.10%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3714028"/>
                  </a:ext>
                </a:extLst>
              </a:tr>
              <a:tr h="15391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255098"/>
                  </a:ext>
                </a:extLst>
              </a:tr>
              <a:tr h="15391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0214941"/>
                  </a:ext>
                </a:extLst>
              </a:tr>
              <a:tr h="15391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N.A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5793166"/>
                  </a:ext>
                </a:extLst>
              </a:tr>
              <a:tr h="18324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33.10%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27.70%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2670899"/>
                  </a:ext>
                </a:extLst>
              </a:tr>
              <a:tr h="14675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 Structure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GB" sz="1000" b="0" u="sng" kern="0" dirty="0">
                          <a:solidFill>
                            <a:schemeClr val="tx1"/>
                          </a:solidFill>
                          <a:effectLst/>
                          <a:latin typeface="Calibri" panose="020F0502020204030204" pitchFamily="34" charset="0"/>
                          <a:cs typeface="Calibri" panose="020F0502020204030204" pitchFamily="34" charset="0"/>
                        </a:rPr>
                        <a:t>ONLY FIXED FEE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2% p.a. of the AUM will be charged on a quarterly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OR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u="sng" kern="0" dirty="0">
                          <a:solidFill>
                            <a:schemeClr val="tx1"/>
                          </a:solidFill>
                          <a:effectLst/>
                          <a:latin typeface="Calibri" panose="020F0502020204030204" pitchFamily="34" charset="0"/>
                          <a:cs typeface="Calibri" panose="020F0502020204030204" pitchFamily="34" charset="0"/>
                        </a:rPr>
                        <a:t>PROFIT SHARE (Charged on 31</a:t>
                      </a:r>
                      <a:r>
                        <a:rPr lang="en-GB" sz="1000" b="0" u="sng" kern="0" baseline="30000" dirty="0">
                          <a:solidFill>
                            <a:schemeClr val="tx1"/>
                          </a:solidFill>
                          <a:effectLst/>
                          <a:latin typeface="Calibri" panose="020F0502020204030204" pitchFamily="34" charset="0"/>
                          <a:cs typeface="Calibri" panose="020F0502020204030204" pitchFamily="34" charset="0"/>
                        </a:rPr>
                        <a:t>st</a:t>
                      </a:r>
                      <a:r>
                        <a:rPr lang="en-GB" sz="1000" b="0" u="sng" kern="0" dirty="0">
                          <a:solidFill>
                            <a:schemeClr val="tx1"/>
                          </a:solidFill>
                          <a:effectLst/>
                          <a:latin typeface="Calibri" panose="020F0502020204030204" pitchFamily="34" charset="0"/>
                          <a:cs typeface="Calibri" panose="020F0502020204030204" pitchFamily="34" charset="0"/>
                        </a:rPr>
                        <a:t> of March every year):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0% - 8% - 20%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Performance Fees of 20% of profits above hurdle rate of 8% p.a.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10103069"/>
                  </a:ext>
                </a:extLst>
              </a:tr>
            </a:tbl>
          </a:graphicData>
        </a:graphic>
      </p:graphicFrame>
    </p:spTree>
    <p:extLst>
      <p:ext uri="{BB962C8B-B14F-4D97-AF65-F5344CB8AC3E}">
        <p14:creationId xmlns:p14="http://schemas.microsoft.com/office/powerpoint/2010/main" val="2414832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1A96-BAD0-15B9-83A8-BF7AC8A69C4D}"/>
              </a:ext>
            </a:extLst>
          </p:cNvPr>
          <p:cNvSpPr>
            <a:spLocks noGrp="1"/>
          </p:cNvSpPr>
          <p:nvPr>
            <p:ph type="title"/>
          </p:nvPr>
        </p:nvSpPr>
        <p:spPr>
          <a:xfrm>
            <a:off x="720000" y="273185"/>
            <a:ext cx="8596668" cy="1123285"/>
          </a:xfrm>
        </p:spPr>
        <p:txBody>
          <a:bodyPr anchor="ctr" anchorCtr="0">
            <a:normAutofit fontScale="90000"/>
          </a:bodyPr>
          <a:lstStyle/>
          <a:p>
            <a:r>
              <a:rPr lang="en-IN" sz="28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800" dirty="0">
                <a:latin typeface="Calibri" panose="020F0502020204030204" pitchFamily="34" charset="0"/>
                <a:ea typeface="Calibri" panose="020F0502020204030204" pitchFamily="34" charset="0"/>
                <a:cs typeface="Calibri" panose="020F0502020204030204" pitchFamily="34" charset="0"/>
              </a:rPr>
            </a:br>
            <a:r>
              <a:rPr lang="en-IN" sz="2800" dirty="0" err="1">
                <a:latin typeface="Calibri" panose="020F0502020204030204" pitchFamily="34" charset="0"/>
                <a:cs typeface="Calibri" panose="020F0502020204030204" pitchFamily="34" charset="0"/>
              </a:rPr>
              <a:t>ValueQuest</a:t>
            </a:r>
            <a:r>
              <a:rPr lang="en-IN" sz="2800" dirty="0">
                <a:latin typeface="Calibri" panose="020F0502020204030204" pitchFamily="34" charset="0"/>
                <a:cs typeface="Calibri" panose="020F0502020204030204" pitchFamily="34" charset="0"/>
              </a:rPr>
              <a:t> Platinum Fund</a:t>
            </a:r>
            <a:br>
              <a:rPr lang="en-IN" sz="2800" dirty="0">
                <a:latin typeface="Calibri" panose="020F0502020204030204" pitchFamily="34" charset="0"/>
                <a:cs typeface="Calibri" panose="020F0502020204030204" pitchFamily="34" charset="0"/>
              </a:rPr>
            </a:br>
            <a:endParaRPr lang="en-US" sz="2600" dirty="0"/>
          </a:p>
        </p:txBody>
      </p:sp>
      <p:sp>
        <p:nvSpPr>
          <p:cNvPr id="5" name="Slide Number Placeholder 4">
            <a:extLst>
              <a:ext uri="{FF2B5EF4-FFF2-40B4-BE49-F238E27FC236}">
                <a16:creationId xmlns:a16="http://schemas.microsoft.com/office/drawing/2014/main" id="{DDB99458-144B-52FE-0D57-7A51D15AFD0E}"/>
              </a:ext>
            </a:extLst>
          </p:cNvPr>
          <p:cNvSpPr>
            <a:spLocks noGrp="1"/>
          </p:cNvSpPr>
          <p:nvPr>
            <p:ph type="sldNum" sz="quarter" idx="12"/>
          </p:nvPr>
        </p:nvSpPr>
        <p:spPr/>
        <p:txBody>
          <a:bodyPr/>
          <a:lstStyle/>
          <a:p>
            <a:fld id="{8908A19C-4CFF-4905-BE0B-218A1407765A}" type="slidenum">
              <a:rPr lang="en-IN" smtClean="0"/>
              <a:t>18</a:t>
            </a:fld>
            <a:endParaRPr lang="en-IN"/>
          </a:p>
        </p:txBody>
      </p:sp>
      <p:graphicFrame>
        <p:nvGraphicFramePr>
          <p:cNvPr id="10" name="Content Placeholder 9">
            <a:extLst>
              <a:ext uri="{FF2B5EF4-FFF2-40B4-BE49-F238E27FC236}">
                <a16:creationId xmlns:a16="http://schemas.microsoft.com/office/drawing/2014/main" id="{197D400D-B42D-948A-3C4C-61A03DD716C0}"/>
              </a:ext>
            </a:extLst>
          </p:cNvPr>
          <p:cNvGraphicFramePr>
            <a:graphicFrameLocks noGrp="1"/>
          </p:cNvGraphicFramePr>
          <p:nvPr>
            <p:ph idx="1"/>
            <p:extLst>
              <p:ext uri="{D42A27DB-BD31-4B8C-83A1-F6EECF244321}">
                <p14:modId xmlns:p14="http://schemas.microsoft.com/office/powerpoint/2010/main" val="3146780245"/>
              </p:ext>
            </p:extLst>
          </p:nvPr>
        </p:nvGraphicFramePr>
        <p:xfrm>
          <a:off x="720000" y="1175400"/>
          <a:ext cx="8596668" cy="5267400"/>
        </p:xfrm>
        <a:graphic>
          <a:graphicData uri="http://schemas.openxmlformats.org/drawingml/2006/table">
            <a:tbl>
              <a:tblPr firstRow="1" firstCol="1" bandRow="1">
                <a:effectLst>
                  <a:outerShdw blurRad="50800" dist="50800" dir="5400000" algn="ctr" rotWithShape="0">
                    <a:schemeClr val="bg1"/>
                  </a:outerShdw>
                </a:effectLst>
                <a:tableStyleId>{5C22544A-7EE6-4342-B048-85BDC9FD1C3A}</a:tableStyleId>
              </a:tblPr>
              <a:tblGrid>
                <a:gridCol w="2517920">
                  <a:extLst>
                    <a:ext uri="{9D8B030D-6E8A-4147-A177-3AD203B41FA5}">
                      <a16:colId xmlns:a16="http://schemas.microsoft.com/office/drawing/2014/main" val="1518804840"/>
                    </a:ext>
                  </a:extLst>
                </a:gridCol>
                <a:gridCol w="4087153">
                  <a:extLst>
                    <a:ext uri="{9D8B030D-6E8A-4147-A177-3AD203B41FA5}">
                      <a16:colId xmlns:a16="http://schemas.microsoft.com/office/drawing/2014/main" val="39425827"/>
                    </a:ext>
                  </a:extLst>
                </a:gridCol>
                <a:gridCol w="1991595">
                  <a:extLst>
                    <a:ext uri="{9D8B030D-6E8A-4147-A177-3AD203B41FA5}">
                      <a16:colId xmlns:a16="http://schemas.microsoft.com/office/drawing/2014/main" val="978673864"/>
                    </a:ext>
                  </a:extLst>
                </a:gridCol>
              </a:tblGrid>
              <a:tr h="141484">
                <a:tc gridSpan="3">
                  <a:txBody>
                    <a:bodyPr/>
                    <a:lstStyle/>
                    <a:p>
                      <a:pPr algn="just"/>
                      <a:r>
                        <a:rPr lang="en-IN" sz="1000" kern="100">
                          <a:solidFill>
                            <a:schemeClr val="tx1"/>
                          </a:solidFill>
                          <a:effectLst/>
                          <a:latin typeface="Calibri" panose="020F0502020204030204" pitchFamily="34" charset="0"/>
                          <a:cs typeface="Calibri" panose="020F0502020204030204" pitchFamily="34" charset="0"/>
                        </a:rPr>
                        <a:t>ValueQuest Platinum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08309210"/>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Fund Manager Name – </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Ravi Dharamshi</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825938776"/>
                  </a:ext>
                </a:extLst>
              </a:tr>
              <a:tr h="1777878">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Investment Philosophy / Strategy</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u="sng" kern="100" dirty="0">
                          <a:solidFill>
                            <a:schemeClr val="tx1"/>
                          </a:solidFill>
                          <a:effectLst/>
                          <a:latin typeface="Calibri" panose="020F0502020204030204" pitchFamily="34" charset="0"/>
                          <a:cs typeface="Calibri" panose="020F0502020204030204" pitchFamily="34" charset="0"/>
                        </a:rPr>
                        <a:t>Philosophy: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err="1">
                          <a:solidFill>
                            <a:schemeClr val="tx1"/>
                          </a:solidFill>
                          <a:effectLst/>
                          <a:latin typeface="Calibri" panose="020F0502020204030204" pitchFamily="34" charset="0"/>
                          <a:cs typeface="Calibri" panose="020F0502020204030204" pitchFamily="34" charset="0"/>
                        </a:rPr>
                        <a:t>ValueQuest</a:t>
                      </a:r>
                      <a:r>
                        <a:rPr lang="en-IN" sz="1000" kern="100" dirty="0">
                          <a:solidFill>
                            <a:schemeClr val="tx1"/>
                          </a:solidFill>
                          <a:effectLst/>
                          <a:latin typeface="Calibri" panose="020F0502020204030204" pitchFamily="34" charset="0"/>
                          <a:cs typeface="Calibri" panose="020F0502020204030204" pitchFamily="34" charset="0"/>
                        </a:rPr>
                        <a:t> Platinum emphasis on investing in fundamentally sound, well researched companies having bright future prospect irrespective of market capitalization. The aim is to identify business tailwinds in a company/ sector and capitalize on the same. Apart from core portfolio stocks complimented with young/ new to market/ turnaround stocks, portfolio can have access to exclusive deals, special situation opportunities. These stocks will be selected based on business tailwinds and superior risk-reward.</a:t>
                      </a: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sng" kern="100" dirty="0">
                          <a:solidFill>
                            <a:schemeClr val="tx1"/>
                          </a:solidFill>
                          <a:effectLst/>
                          <a:latin typeface="Calibri" panose="020F0502020204030204" pitchFamily="34" charset="0"/>
                          <a:cs typeface="Calibri" panose="020F0502020204030204" pitchFamily="34" charset="0"/>
                        </a:rPr>
                        <a:t>Strategy: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Invest in 8 - 12 companies across the market capitalization range, with a customised portfolio and investment </a:t>
                      </a:r>
                      <a:r>
                        <a:rPr lang="en-IN" sz="1000" kern="100" dirty="0" err="1">
                          <a:solidFill>
                            <a:schemeClr val="tx1"/>
                          </a:solidFill>
                          <a:effectLst/>
                          <a:latin typeface="Calibri" panose="020F0502020204030204" pitchFamily="34" charset="0"/>
                          <a:cs typeface="Calibri" panose="020F0502020204030204" pitchFamily="34" charset="0"/>
                        </a:rPr>
                        <a:t>horizion</a:t>
                      </a:r>
                      <a:r>
                        <a:rPr lang="en-IN" sz="1000" kern="100" dirty="0">
                          <a:solidFill>
                            <a:schemeClr val="tx1"/>
                          </a:solidFill>
                          <a:effectLst/>
                          <a:latin typeface="Calibri" panose="020F0502020204030204" pitchFamily="34" charset="0"/>
                          <a:cs typeface="Calibri" panose="020F0502020204030204" pitchFamily="34" charset="0"/>
                        </a:rPr>
                        <a:t> of a 1 – 3 year view,  which have high growth potential and potential to deliver long-term capital appreciation.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303877627"/>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8 to 12 companies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909334926"/>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Minimum Investment</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Rs.5 Crores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827955412"/>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Exit Load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Upto 3 Years – 1% ; Nil thereafter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03699590"/>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Performance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As on</a:t>
                      </a:r>
                      <a:r>
                        <a:rPr lang="en-IN" sz="1000" b="0" kern="100" dirty="0">
                          <a:solidFill>
                            <a:schemeClr val="tx1"/>
                          </a:solidFill>
                          <a:effectLst/>
                          <a:latin typeface="Calibri" panose="020F0502020204030204" pitchFamily="34" charset="0"/>
                          <a:cs typeface="Calibri" panose="020F0502020204030204" pitchFamily="34" charset="0"/>
                        </a:rPr>
                        <a:t> 30/09/2024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3996510"/>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Period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ValueQuest Platinum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S&amp;P BSE 500 TRI</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2034802"/>
                  </a:ext>
                </a:extLst>
              </a:tr>
              <a:tr h="141484">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2635197"/>
                  </a:ext>
                </a:extLst>
              </a:tr>
              <a:tr h="141484">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1 Year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44.18%</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41.11%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0130784"/>
                  </a:ext>
                </a:extLst>
              </a:tr>
              <a:tr h="141484">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2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41.86%</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28.73%</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5104676"/>
                  </a:ext>
                </a:extLst>
              </a:tr>
              <a:tr h="141484">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3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28.54%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18.40%</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3931848"/>
                  </a:ext>
                </a:extLst>
              </a:tr>
              <a:tr h="141484">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5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38.81%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22.40%</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2158370"/>
                  </a:ext>
                </a:extLst>
              </a:tr>
              <a:tr h="8711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Since Inception</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22.91%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15.59%</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3705671"/>
                  </a:ext>
                </a:extLst>
              </a:tr>
              <a:tr h="756543">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Fee Structure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Fixed  Fee –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GB" sz="1000" kern="100" dirty="0">
                          <a:solidFill>
                            <a:schemeClr val="tx1"/>
                          </a:solidFill>
                          <a:effectLst/>
                          <a:latin typeface="Calibri" panose="020F0502020204030204" pitchFamily="34" charset="0"/>
                          <a:cs typeface="Calibri" panose="020F0502020204030204" pitchFamily="34" charset="0"/>
                        </a:rPr>
                        <a:t>2.50% per annum charged monthly</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IN" sz="1000" b="1" kern="100" dirty="0">
                          <a:solidFill>
                            <a:schemeClr val="tx1"/>
                          </a:solidFill>
                          <a:effectLst/>
                          <a:latin typeface="Calibri" panose="020F0502020204030204" pitchFamily="34" charset="0"/>
                          <a:cs typeface="Calibri" panose="020F0502020204030204" pitchFamily="34" charset="0"/>
                        </a:rPr>
                        <a:t>Performance Fee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Fixed Fee – 1.50%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Hurdle Rate – 10%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Performance Fee – 15%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800"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78359492"/>
                  </a:ext>
                </a:extLst>
              </a:tr>
            </a:tbl>
          </a:graphicData>
        </a:graphic>
      </p:graphicFrame>
    </p:spTree>
    <p:extLst>
      <p:ext uri="{BB962C8B-B14F-4D97-AF65-F5344CB8AC3E}">
        <p14:creationId xmlns:p14="http://schemas.microsoft.com/office/powerpoint/2010/main" val="235122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94FE-571F-6F5E-1A1B-E9BCBEFF2A00}"/>
              </a:ext>
            </a:extLst>
          </p:cNvPr>
          <p:cNvSpPr>
            <a:spLocks noGrp="1"/>
          </p:cNvSpPr>
          <p:nvPr>
            <p:ph type="title"/>
          </p:nvPr>
        </p:nvSpPr>
        <p:spPr>
          <a:xfrm>
            <a:off x="720000" y="139746"/>
            <a:ext cx="8648700" cy="1181051"/>
          </a:xfrm>
        </p:spPr>
        <p:txBody>
          <a:bodyPr vert="horz" lIns="91440" tIns="45720" rIns="91440" bIns="45720" rtlCol="0" anchor="ctr" anchorCtr="0">
            <a:normAutofit/>
          </a:bodyPr>
          <a:lstStyle/>
          <a:p>
            <a:r>
              <a:rPr lang="en-IN" sz="2500" dirty="0">
                <a:latin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cs typeface="Calibri" panose="020F0502020204030204" pitchFamily="34" charset="0"/>
              </a:rPr>
            </a:br>
            <a:r>
              <a:rPr lang="en-IN" sz="2500" dirty="0">
                <a:latin typeface="Calibri" panose="020F0502020204030204" pitchFamily="34" charset="0"/>
                <a:cs typeface="Calibri" panose="020F0502020204030204" pitchFamily="34" charset="0"/>
              </a:rPr>
              <a:t>Alchemy High Growth Select Stock Fund</a:t>
            </a:r>
            <a:endParaRPr lang="en-US" sz="25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796C9ABF-350D-BD8B-CCCE-C6A880E9140D}"/>
              </a:ext>
            </a:extLst>
          </p:cNvPr>
          <p:cNvSpPr>
            <a:spLocks noGrp="1"/>
          </p:cNvSpPr>
          <p:nvPr>
            <p:ph type="sldNum" sz="quarter" idx="12"/>
          </p:nvPr>
        </p:nvSpPr>
        <p:spPr/>
        <p:txBody>
          <a:bodyPr/>
          <a:lstStyle/>
          <a:p>
            <a:fld id="{8908A19C-4CFF-4905-BE0B-218A1407765A}" type="slidenum">
              <a:rPr lang="en-IN" smtClean="0"/>
              <a:t>19</a:t>
            </a:fld>
            <a:endParaRPr lang="en-IN"/>
          </a:p>
        </p:txBody>
      </p:sp>
      <p:graphicFrame>
        <p:nvGraphicFramePr>
          <p:cNvPr id="6" name="Content Placeholder 5">
            <a:extLst>
              <a:ext uri="{FF2B5EF4-FFF2-40B4-BE49-F238E27FC236}">
                <a16:creationId xmlns:a16="http://schemas.microsoft.com/office/drawing/2014/main" id="{1284B08A-844A-519B-8CED-8190F56CC77D}"/>
              </a:ext>
            </a:extLst>
          </p:cNvPr>
          <p:cNvGraphicFramePr>
            <a:graphicFrameLocks noGrp="1"/>
          </p:cNvGraphicFramePr>
          <p:nvPr>
            <p:ph idx="1"/>
            <p:extLst>
              <p:ext uri="{D42A27DB-BD31-4B8C-83A1-F6EECF244321}">
                <p14:modId xmlns:p14="http://schemas.microsoft.com/office/powerpoint/2010/main" val="537050387"/>
              </p:ext>
            </p:extLst>
          </p:nvPr>
        </p:nvGraphicFramePr>
        <p:xfrm>
          <a:off x="720000" y="1320797"/>
          <a:ext cx="8648700" cy="5204372"/>
        </p:xfrm>
        <a:graphic>
          <a:graphicData uri="http://schemas.openxmlformats.org/drawingml/2006/table">
            <a:tbl>
              <a:tblPr firstRow="1" firstCol="1" bandRow="1">
                <a:tableStyleId>{5C22544A-7EE6-4342-B048-85BDC9FD1C3A}</a:tableStyleId>
              </a:tblPr>
              <a:tblGrid>
                <a:gridCol w="2533160">
                  <a:extLst>
                    <a:ext uri="{9D8B030D-6E8A-4147-A177-3AD203B41FA5}">
                      <a16:colId xmlns:a16="http://schemas.microsoft.com/office/drawing/2014/main" val="3317326356"/>
                    </a:ext>
                  </a:extLst>
                </a:gridCol>
                <a:gridCol w="4111891">
                  <a:extLst>
                    <a:ext uri="{9D8B030D-6E8A-4147-A177-3AD203B41FA5}">
                      <a16:colId xmlns:a16="http://schemas.microsoft.com/office/drawing/2014/main" val="2323101360"/>
                    </a:ext>
                  </a:extLst>
                </a:gridCol>
                <a:gridCol w="2003649">
                  <a:extLst>
                    <a:ext uri="{9D8B030D-6E8A-4147-A177-3AD203B41FA5}">
                      <a16:colId xmlns:a16="http://schemas.microsoft.com/office/drawing/2014/main" val="2288102056"/>
                    </a:ext>
                  </a:extLst>
                </a:gridCol>
              </a:tblGrid>
              <a:tr h="142218">
                <a:tc gridSpan="3">
                  <a:txBody>
                    <a:bodyPr/>
                    <a:lstStyle/>
                    <a:p>
                      <a:pPr marL="0" algn="just" defTabSz="457200" rtl="0" eaLnBrk="1" latinLnBrk="0" hangingPunct="1"/>
                      <a:r>
                        <a:rPr lang="en-IN" sz="1000" b="1" kern="100" dirty="0">
                          <a:solidFill>
                            <a:schemeClr val="tx1"/>
                          </a:solidFill>
                          <a:effectLst/>
                          <a:latin typeface="Calibri" panose="020F0502020204030204" pitchFamily="34" charset="0"/>
                          <a:ea typeface="+mn-ea"/>
                          <a:cs typeface="Calibri" panose="020F0502020204030204" pitchFamily="34" charset="0"/>
                        </a:rPr>
                        <a:t>Alchemy High Growth - Select Stock Fund</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52321262"/>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Fund Manager Name – </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Hiren Ved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71348506"/>
                  </a:ext>
                </a:extLst>
              </a:tr>
              <a:tr h="1654995">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Investment Philosophy / Strategy</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u="sng" kern="100" dirty="0">
                          <a:solidFill>
                            <a:schemeClr val="tx1"/>
                          </a:solidFill>
                          <a:effectLst/>
                          <a:latin typeface="Calibri" panose="020F0502020204030204" pitchFamily="34" charset="0"/>
                          <a:cs typeface="Calibri" panose="020F0502020204030204" pitchFamily="34" charset="0"/>
                        </a:rPr>
                        <a:t>Philosophy: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u="none" strike="noStrike" kern="10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kern="100" dirty="0">
                          <a:solidFill>
                            <a:schemeClr val="tx1"/>
                          </a:solidFill>
                          <a:effectLst/>
                          <a:latin typeface="Calibri" panose="020F0502020204030204" pitchFamily="34" charset="0"/>
                          <a:cs typeface="Calibri" panose="020F0502020204030204" pitchFamily="34" charset="0"/>
                        </a:rPr>
                        <a:t>The philosophy behind growth investing is based on the assumption that India is a high growth economy with a strong entrepreneurial culture. Our endeavour is to identify and invest in growth companies through a combination of top-down and bottoms up fundamental research to enable long term wealth creation. </a:t>
                      </a:r>
                    </a:p>
                    <a:p>
                      <a:pPr algn="just"/>
                      <a:r>
                        <a:rPr lang="en-IN" sz="1000" b="0" kern="100" dirty="0">
                          <a:solidFill>
                            <a:schemeClr val="tx1"/>
                          </a:solidFill>
                          <a:effectLst/>
                          <a:latin typeface="Calibri" panose="020F0502020204030204" pitchFamily="34" charset="0"/>
                          <a:cs typeface="Calibri" panose="020F0502020204030204" pitchFamily="34" charset="0"/>
                        </a:rPr>
                        <a:t>A typical Portfolio may generally consist of between 8-12 stocks across sectors. </a:t>
                      </a:r>
                    </a:p>
                    <a:p>
                      <a:pPr algn="just"/>
                      <a:r>
                        <a:rPr lang="en-IN" sz="1000" b="0" kern="100" dirty="0">
                          <a:solidFill>
                            <a:schemeClr val="tx1"/>
                          </a:solidFill>
                          <a:effectLst/>
                          <a:latin typeface="Calibri" panose="020F0502020204030204" pitchFamily="34" charset="0"/>
                          <a:cs typeface="Calibri" panose="020F0502020204030204" pitchFamily="34" charset="0"/>
                        </a:rPr>
                        <a:t>We may construct such concentrated Portfolios as per the Clients need and understanding. </a:t>
                      </a:r>
                    </a:p>
                    <a:p>
                      <a:pPr algn="just"/>
                      <a:r>
                        <a:rPr lang="en-IN" sz="1000" b="0" u="none" strike="noStrike" kern="10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u="sng" kern="100" dirty="0">
                          <a:solidFill>
                            <a:schemeClr val="tx1"/>
                          </a:solidFill>
                          <a:effectLst/>
                          <a:latin typeface="Calibri" panose="020F0502020204030204" pitchFamily="34" charset="0"/>
                          <a:cs typeface="Calibri" panose="020F0502020204030204" pitchFamily="34" charset="0"/>
                        </a:rPr>
                        <a:t>Strategy: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u="none" strike="noStrike" kern="10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kern="100" dirty="0">
                          <a:solidFill>
                            <a:schemeClr val="tx1"/>
                          </a:solidFill>
                          <a:effectLst/>
                          <a:latin typeface="Calibri" panose="020F0502020204030204" pitchFamily="34" charset="0"/>
                          <a:cs typeface="Calibri" panose="020F0502020204030204" pitchFamily="34" charset="0"/>
                        </a:rPr>
                        <a:t>Invest in companies across the market capitalization range, which have high growth potential and potential to deliver long-term capital appreciation.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796298177"/>
                  </a:ext>
                </a:extLst>
              </a:tr>
              <a:tr h="228710">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Number of Companies in the portfolio</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8 to 12 companies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24277034"/>
                  </a:ext>
                </a:extLst>
              </a:tr>
              <a:tr h="142218">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Minimum Investment</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Rs.3 Crores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1032569"/>
                  </a:ext>
                </a:extLst>
              </a:tr>
              <a:tr h="142218">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Exit Load</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Year 1 – 1% ; Nil thereafter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765827200"/>
                  </a:ext>
                </a:extLst>
              </a:tr>
              <a:tr h="143695">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Performance</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30/09/2024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17876074"/>
                  </a:ext>
                </a:extLst>
              </a:tr>
              <a:tr h="159403">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Period</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Alchemy High Growth – Select Stock Fund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S&amp;P BSE 500 TRI</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911746"/>
                  </a:ext>
                </a:extLst>
              </a:tr>
              <a:tr h="142218">
                <a:tc>
                  <a:txBody>
                    <a:bodyPr/>
                    <a:lstStyle/>
                    <a:p>
                      <a:pPr marL="0" algn="just" defTabSz="457200" rtl="0" eaLnBrk="1" latinLnBrk="0" hangingPunct="1"/>
                      <a:endParaRPr lang="en-IN" sz="1000" b="0" kern="100">
                        <a:solidFill>
                          <a:schemeClr val="tx1"/>
                        </a:solidFill>
                        <a:effectLst/>
                        <a:latin typeface="Calibri" panose="020F0502020204030204" pitchFamily="34" charset="0"/>
                        <a:ea typeface="+mn-ea"/>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4623268"/>
                  </a:ext>
                </a:extLst>
              </a:tr>
              <a:tr h="142218">
                <a:tc>
                  <a:txBody>
                    <a:bodyPr/>
                    <a:lstStyle/>
                    <a:p>
                      <a:pPr marL="0" algn="just" defTabSz="457200" rtl="0" eaLnBrk="1" latinLnBrk="0" hangingPunct="1"/>
                      <a:r>
                        <a:rPr lang="en-IN" sz="1000" b="0" kern="100">
                          <a:solidFill>
                            <a:schemeClr val="tx1"/>
                          </a:solidFill>
                          <a:effectLst/>
                          <a:latin typeface="Calibri" panose="020F0502020204030204" pitchFamily="34" charset="0"/>
                          <a:ea typeface="+mn-ea"/>
                          <a:cs typeface="Calibri" panose="020F0502020204030204" pitchFamily="34" charset="0"/>
                        </a:rPr>
                        <a:t>1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52.20%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41.10%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4977689"/>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2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31.00%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28.70%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287989"/>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3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20.00%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18.40%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2843733"/>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5 Year</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21.40%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560282"/>
                  </a:ext>
                </a:extLst>
              </a:tr>
              <a:tr h="142218">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Since Inception</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21.50%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17.50%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89304229"/>
                  </a:ext>
                </a:extLst>
              </a:tr>
              <a:tr h="1242419">
                <a:tc>
                  <a:txBody>
                    <a:bodyPr/>
                    <a:lstStyle/>
                    <a:p>
                      <a:pPr marL="0" algn="just" defTabSz="457200" rtl="0" eaLnBrk="1" latinLnBrk="0" hangingPunct="1"/>
                      <a:r>
                        <a:rPr lang="en-IN" sz="1000" b="0" kern="100" dirty="0">
                          <a:solidFill>
                            <a:schemeClr val="tx1"/>
                          </a:solidFill>
                          <a:effectLst/>
                          <a:latin typeface="Calibri" panose="020F0502020204030204" pitchFamily="34" charset="0"/>
                          <a:ea typeface="+mn-ea"/>
                          <a:cs typeface="Calibri" panose="020F0502020204030204" pitchFamily="34" charset="0"/>
                        </a:rPr>
                        <a:t>Fee Structure</a:t>
                      </a: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Fixed  Fee – </a:t>
                      </a:r>
                    </a:p>
                    <a:p>
                      <a:pPr algn="just"/>
                      <a:r>
                        <a:rPr lang="en-GB" sz="1000" b="0" kern="100" dirty="0">
                          <a:solidFill>
                            <a:schemeClr val="tx1"/>
                          </a:solidFill>
                          <a:effectLst/>
                          <a:latin typeface="Calibri" panose="020F0502020204030204" pitchFamily="34" charset="0"/>
                          <a:cs typeface="Calibri" panose="020F0502020204030204" pitchFamily="34" charset="0"/>
                        </a:rPr>
                        <a:t>2.50% per annum charged quarterly</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IN" sz="1000" b="0" kern="100" dirty="0">
                          <a:solidFill>
                            <a:schemeClr val="tx1"/>
                          </a:solidFill>
                          <a:effectLst/>
                          <a:latin typeface="Calibri" panose="020F0502020204030204" pitchFamily="34" charset="0"/>
                          <a:cs typeface="Calibri" panose="020F0502020204030204" pitchFamily="34" charset="0"/>
                        </a:rPr>
                        <a:t> </a:t>
                      </a:r>
                    </a:p>
                    <a:p>
                      <a:pPr algn="just"/>
                      <a:r>
                        <a:rPr lang="en-IN" sz="1000" b="0" kern="100" dirty="0">
                          <a:solidFill>
                            <a:schemeClr val="tx1"/>
                          </a:solidFill>
                          <a:effectLst/>
                          <a:latin typeface="Calibri" panose="020F0502020204030204" pitchFamily="34" charset="0"/>
                          <a:cs typeface="Calibri" panose="020F0502020204030204" pitchFamily="34" charset="0"/>
                        </a:rPr>
                        <a:t>Performance Fee –</a:t>
                      </a:r>
                    </a:p>
                    <a:p>
                      <a:pPr marL="342900" lvl="0" indent="-342900" algn="just">
                        <a:buFont typeface="Symbol" pitchFamily="2" charset="2"/>
                        <a:buChar char=""/>
                      </a:pPr>
                      <a:r>
                        <a:rPr lang="en-GB" sz="1000" b="0" kern="100" dirty="0">
                          <a:solidFill>
                            <a:schemeClr val="tx1"/>
                          </a:solidFill>
                          <a:effectLst/>
                          <a:latin typeface="Calibri" panose="020F0502020204030204" pitchFamily="34" charset="0"/>
                          <a:cs typeface="Calibri" panose="020F0502020204030204" pitchFamily="34" charset="0"/>
                        </a:rPr>
                        <a:t>Fixed Fee – Nil </a:t>
                      </a:r>
                      <a:endParaRPr lang="en-IN" sz="1000" b="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b="0" kern="100" dirty="0">
                          <a:solidFill>
                            <a:schemeClr val="tx1"/>
                          </a:solidFill>
                          <a:effectLst/>
                          <a:latin typeface="Calibri" panose="020F0502020204030204" pitchFamily="34" charset="0"/>
                          <a:cs typeface="Calibri" panose="020F0502020204030204" pitchFamily="34" charset="0"/>
                        </a:rPr>
                        <a:t>Hurdle Rate – Nil </a:t>
                      </a:r>
                      <a:endParaRPr lang="en-IN" sz="1000" b="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b="0" kern="100" dirty="0">
                          <a:solidFill>
                            <a:schemeClr val="tx1"/>
                          </a:solidFill>
                          <a:effectLst/>
                          <a:latin typeface="Calibri" panose="020F0502020204030204" pitchFamily="34" charset="0"/>
                          <a:cs typeface="Calibri" panose="020F0502020204030204" pitchFamily="34" charset="0"/>
                        </a:rPr>
                        <a:t>Performance Fee – 15%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296" marR="10296" marT="57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415329169"/>
                  </a:ext>
                </a:extLst>
              </a:tr>
            </a:tbl>
          </a:graphicData>
        </a:graphic>
      </p:graphicFrame>
    </p:spTree>
    <p:extLst>
      <p:ext uri="{BB962C8B-B14F-4D97-AF65-F5344CB8AC3E}">
        <p14:creationId xmlns:p14="http://schemas.microsoft.com/office/powerpoint/2010/main" val="1983715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CEFF-A7E6-A17C-9BFA-D25301747653}"/>
              </a:ext>
            </a:extLst>
          </p:cNvPr>
          <p:cNvSpPr>
            <a:spLocks noGrp="1"/>
          </p:cNvSpPr>
          <p:nvPr>
            <p:ph type="title"/>
          </p:nvPr>
        </p:nvSpPr>
        <p:spPr>
          <a:xfrm>
            <a:off x="720000" y="180000"/>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UNIFI Capital – The Blended Rangoli Fund</a:t>
            </a:r>
            <a:endParaRPr lang="en-US" sz="2500" dirty="0"/>
          </a:p>
        </p:txBody>
      </p:sp>
      <p:sp>
        <p:nvSpPr>
          <p:cNvPr id="5" name="Slide Number Placeholder 4">
            <a:extLst>
              <a:ext uri="{FF2B5EF4-FFF2-40B4-BE49-F238E27FC236}">
                <a16:creationId xmlns:a16="http://schemas.microsoft.com/office/drawing/2014/main" id="{3564E7A5-2F5D-993B-F1F3-53C526019B95}"/>
              </a:ext>
            </a:extLst>
          </p:cNvPr>
          <p:cNvSpPr>
            <a:spLocks noGrp="1"/>
          </p:cNvSpPr>
          <p:nvPr>
            <p:ph type="sldNum" sz="quarter" idx="12"/>
          </p:nvPr>
        </p:nvSpPr>
        <p:spPr/>
        <p:txBody>
          <a:bodyPr/>
          <a:lstStyle/>
          <a:p>
            <a:fld id="{8908A19C-4CFF-4905-BE0B-218A1407765A}" type="slidenum">
              <a:rPr lang="en-IN" smtClean="0"/>
              <a:t>20</a:t>
            </a:fld>
            <a:endParaRPr lang="en-IN"/>
          </a:p>
        </p:txBody>
      </p:sp>
      <p:graphicFrame>
        <p:nvGraphicFramePr>
          <p:cNvPr id="6" name="Content Placeholder 5">
            <a:extLst>
              <a:ext uri="{FF2B5EF4-FFF2-40B4-BE49-F238E27FC236}">
                <a16:creationId xmlns:a16="http://schemas.microsoft.com/office/drawing/2014/main" id="{48BAB774-9D62-3C3B-1B94-8910F28CEAFF}"/>
              </a:ext>
            </a:extLst>
          </p:cNvPr>
          <p:cNvGraphicFramePr>
            <a:graphicFrameLocks noGrp="1"/>
          </p:cNvGraphicFramePr>
          <p:nvPr>
            <p:ph idx="1"/>
            <p:extLst>
              <p:ext uri="{D42A27DB-BD31-4B8C-83A1-F6EECF244321}">
                <p14:modId xmlns:p14="http://schemas.microsoft.com/office/powerpoint/2010/main" val="22876959"/>
              </p:ext>
            </p:extLst>
          </p:nvPr>
        </p:nvGraphicFramePr>
        <p:xfrm>
          <a:off x="720000" y="1384300"/>
          <a:ext cx="8596668" cy="5022186"/>
        </p:xfrm>
        <a:graphic>
          <a:graphicData uri="http://schemas.openxmlformats.org/drawingml/2006/table">
            <a:tbl>
              <a:tblPr firstRow="1" firstCol="1" bandRow="1">
                <a:tableStyleId>{5C22544A-7EE6-4342-B048-85BDC9FD1C3A}</a:tableStyleId>
              </a:tblPr>
              <a:tblGrid>
                <a:gridCol w="2591563">
                  <a:extLst>
                    <a:ext uri="{9D8B030D-6E8A-4147-A177-3AD203B41FA5}">
                      <a16:colId xmlns:a16="http://schemas.microsoft.com/office/drawing/2014/main" val="1239498617"/>
                    </a:ext>
                  </a:extLst>
                </a:gridCol>
                <a:gridCol w="3077820">
                  <a:extLst>
                    <a:ext uri="{9D8B030D-6E8A-4147-A177-3AD203B41FA5}">
                      <a16:colId xmlns:a16="http://schemas.microsoft.com/office/drawing/2014/main" val="3480696077"/>
                    </a:ext>
                  </a:extLst>
                </a:gridCol>
                <a:gridCol w="2927285">
                  <a:extLst>
                    <a:ext uri="{9D8B030D-6E8A-4147-A177-3AD203B41FA5}">
                      <a16:colId xmlns:a16="http://schemas.microsoft.com/office/drawing/2014/main" val="898116472"/>
                    </a:ext>
                  </a:extLst>
                </a:gridCol>
              </a:tblGrid>
              <a:tr h="329992">
                <a:tc gridSpan="3">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Unifi Capital – The Blended Rangoli Fund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6895527"/>
                  </a:ext>
                </a:extLst>
              </a:tr>
              <a:tr h="29971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Fund Manager Name –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E. Prithvi Raj</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21172088"/>
                  </a:ext>
                </a:extLst>
              </a:tr>
              <a:tr h="535253">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Focus on identifying unique investment opportunities that consistently generate superior (risk adjusted) returns with due emphasis on capital preservation.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8726265"/>
                  </a:ext>
                </a:extLst>
              </a:tr>
              <a:tr h="30773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10 –20 companies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290530446"/>
                  </a:ext>
                </a:extLst>
              </a:tr>
              <a:tr h="26278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Rs.50 Lacs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013741824"/>
                  </a:ext>
                </a:extLst>
              </a:tr>
              <a:tr h="30773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894018530"/>
                  </a:ext>
                </a:extLst>
              </a:tr>
              <a:tr h="608195">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Redemptions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The tenure of the fund is 5 years or 200% absolute return, whichever is earlier. Since the structure is PMS , there is no lock-in of funds. The redemption is processed within 7 working days.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2417802"/>
                  </a:ext>
                </a:extLst>
              </a:tr>
              <a:tr h="608195">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Fee Calculation</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Management Fee applicable will be charged on a monthly basis computed on each day end value. Applicable performance fee will be charged at the closure of the fund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4516738"/>
                  </a:ext>
                </a:extLst>
              </a:tr>
              <a:tr h="290636">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30/09/2024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79843935"/>
                  </a:ext>
                </a:extLst>
              </a:tr>
              <a:tr h="31848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Blended- Rangoli Fund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3010853"/>
                  </a:ext>
                </a:extLst>
              </a:tr>
              <a:tr h="184070">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7900189"/>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1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26.10%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41.11%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3389468"/>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23.76%</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28.73%</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365090"/>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15.21%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18.40%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5056867"/>
                  </a:ext>
                </a:extLst>
              </a:tr>
              <a:tr h="184070">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31.51%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4735864"/>
                  </a:ext>
                </a:extLst>
              </a:tr>
              <a:tr h="23311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22.62%</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16.96%</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24" marR="15724" marT="58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2444292"/>
                  </a:ext>
                </a:extLst>
              </a:tr>
            </a:tbl>
          </a:graphicData>
        </a:graphic>
      </p:graphicFrame>
    </p:spTree>
    <p:extLst>
      <p:ext uri="{BB962C8B-B14F-4D97-AF65-F5344CB8AC3E}">
        <p14:creationId xmlns:p14="http://schemas.microsoft.com/office/powerpoint/2010/main" val="522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6853-73D2-51BE-861A-ED6ECC444506}"/>
              </a:ext>
            </a:extLst>
          </p:cNvPr>
          <p:cNvSpPr>
            <a:spLocks noGrp="1"/>
          </p:cNvSpPr>
          <p:nvPr>
            <p:ph type="title"/>
          </p:nvPr>
        </p:nvSpPr>
        <p:spPr>
          <a:xfrm>
            <a:off x="720000" y="180000"/>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UNIFI Capital – The Blended Rangoli Fund</a:t>
            </a:r>
            <a:endParaRPr lang="en-US" sz="2500" dirty="0"/>
          </a:p>
        </p:txBody>
      </p:sp>
      <p:sp>
        <p:nvSpPr>
          <p:cNvPr id="5" name="Slide Number Placeholder 4">
            <a:extLst>
              <a:ext uri="{FF2B5EF4-FFF2-40B4-BE49-F238E27FC236}">
                <a16:creationId xmlns:a16="http://schemas.microsoft.com/office/drawing/2014/main" id="{0BB3285C-E236-2616-DA64-A8B8097DEC72}"/>
              </a:ext>
            </a:extLst>
          </p:cNvPr>
          <p:cNvSpPr>
            <a:spLocks noGrp="1"/>
          </p:cNvSpPr>
          <p:nvPr>
            <p:ph type="sldNum" sz="quarter" idx="12"/>
          </p:nvPr>
        </p:nvSpPr>
        <p:spPr/>
        <p:txBody>
          <a:bodyPr/>
          <a:lstStyle/>
          <a:p>
            <a:fld id="{8908A19C-4CFF-4905-BE0B-218A1407765A}" type="slidenum">
              <a:rPr lang="en-IN" smtClean="0"/>
              <a:t>21</a:t>
            </a:fld>
            <a:endParaRPr lang="en-IN"/>
          </a:p>
        </p:txBody>
      </p:sp>
      <p:graphicFrame>
        <p:nvGraphicFramePr>
          <p:cNvPr id="7" name="Content Placeholder 6">
            <a:extLst>
              <a:ext uri="{FF2B5EF4-FFF2-40B4-BE49-F238E27FC236}">
                <a16:creationId xmlns:a16="http://schemas.microsoft.com/office/drawing/2014/main" id="{0254E495-EF8B-3763-826E-F12B63ACEA5C}"/>
              </a:ext>
            </a:extLst>
          </p:cNvPr>
          <p:cNvGraphicFramePr>
            <a:graphicFrameLocks noGrp="1"/>
          </p:cNvGraphicFramePr>
          <p:nvPr>
            <p:ph idx="1"/>
            <p:extLst>
              <p:ext uri="{D42A27DB-BD31-4B8C-83A1-F6EECF244321}">
                <p14:modId xmlns:p14="http://schemas.microsoft.com/office/powerpoint/2010/main" val="3080383973"/>
              </p:ext>
            </p:extLst>
          </p:nvPr>
        </p:nvGraphicFramePr>
        <p:xfrm>
          <a:off x="720000" y="1500800"/>
          <a:ext cx="8596667" cy="4905687"/>
        </p:xfrm>
        <a:graphic>
          <a:graphicData uri="http://schemas.openxmlformats.org/drawingml/2006/table">
            <a:tbl>
              <a:tblPr firstRow="1" firstCol="1" bandRow="1">
                <a:tableStyleId>{5C22544A-7EE6-4342-B048-85BDC9FD1C3A}</a:tableStyleId>
              </a:tblPr>
              <a:tblGrid>
                <a:gridCol w="2831694">
                  <a:extLst>
                    <a:ext uri="{9D8B030D-6E8A-4147-A177-3AD203B41FA5}">
                      <a16:colId xmlns:a16="http://schemas.microsoft.com/office/drawing/2014/main" val="2454525967"/>
                    </a:ext>
                  </a:extLst>
                </a:gridCol>
                <a:gridCol w="5764973">
                  <a:extLst>
                    <a:ext uri="{9D8B030D-6E8A-4147-A177-3AD203B41FA5}">
                      <a16:colId xmlns:a16="http://schemas.microsoft.com/office/drawing/2014/main" val="998847690"/>
                    </a:ext>
                  </a:extLst>
                </a:gridCol>
              </a:tblGrid>
              <a:tr h="4905687">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 Structures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0736" marR="40736" marT="86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GB" sz="1000" b="0" u="sng" kern="0" dirty="0">
                          <a:solidFill>
                            <a:schemeClr val="tx1"/>
                          </a:solidFill>
                          <a:effectLst/>
                          <a:latin typeface="Calibri" panose="020F0502020204030204" pitchFamily="34" charset="0"/>
                          <a:cs typeface="Calibri" panose="020F0502020204030204" pitchFamily="34" charset="0"/>
                        </a:rPr>
                        <a:t>ONLY FIXED FEE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2% p.a. of the AUM will be charged on a monthly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OR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u="sng" kern="0" dirty="0">
                          <a:solidFill>
                            <a:schemeClr val="tx1"/>
                          </a:solidFill>
                          <a:effectLst/>
                          <a:latin typeface="Calibri" panose="020F0502020204030204" pitchFamily="34" charset="0"/>
                          <a:cs typeface="Calibri" panose="020F0502020204030204" pitchFamily="34" charset="0"/>
                        </a:rPr>
                        <a:t>PROFIT SHARE (With Management fee offset benefit):</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1.50% - 10% - 20%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1.50 % p.a. of the AUM will be charged on a monthly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Performance Fees of 20% of profits above hurdle rate of 10% p.a. with management fee offset benefit. The performance fee is charged at end of the 5 Years or 200% return whichever is earlier.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In case of pre closure management fee offset benefit will not be available. Maturity is defined as 5 years or 200% returns</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whichever is earlier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0736" marR="40736" marT="86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3821941"/>
                  </a:ext>
                </a:extLst>
              </a:tr>
            </a:tbl>
          </a:graphicData>
        </a:graphic>
      </p:graphicFrame>
    </p:spTree>
    <p:extLst>
      <p:ext uri="{BB962C8B-B14F-4D97-AF65-F5344CB8AC3E}">
        <p14:creationId xmlns:p14="http://schemas.microsoft.com/office/powerpoint/2010/main" val="1293328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4131-3694-D0FB-B4B0-35598F67858A}"/>
              </a:ext>
            </a:extLst>
          </p:cNvPr>
          <p:cNvSpPr>
            <a:spLocks noGrp="1"/>
          </p:cNvSpPr>
          <p:nvPr>
            <p:ph type="title"/>
          </p:nvPr>
        </p:nvSpPr>
        <p:spPr>
          <a:xfrm>
            <a:off x="677334" y="222913"/>
            <a:ext cx="8596668" cy="1107204"/>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err="1">
                <a:latin typeface="Calibri" panose="020F0502020204030204" pitchFamily="34" charset="0"/>
                <a:ea typeface="Calibri" panose="020F0502020204030204" pitchFamily="34" charset="0"/>
                <a:cs typeface="Calibri" panose="020F0502020204030204" pitchFamily="34" charset="0"/>
              </a:rPr>
              <a:t>Negen</a:t>
            </a:r>
            <a:r>
              <a:rPr lang="en-IN" sz="2500" dirty="0">
                <a:latin typeface="Calibri" panose="020F0502020204030204" pitchFamily="34" charset="0"/>
                <a:ea typeface="Calibri" panose="020F0502020204030204" pitchFamily="34" charset="0"/>
                <a:cs typeface="Calibri" panose="020F0502020204030204" pitchFamily="34" charset="0"/>
              </a:rPr>
              <a:t> Special Situation &amp; Technology Fund</a:t>
            </a:r>
            <a:endParaRPr lang="en-US" sz="2500" dirty="0"/>
          </a:p>
        </p:txBody>
      </p:sp>
      <p:sp>
        <p:nvSpPr>
          <p:cNvPr id="5" name="Slide Number Placeholder 4">
            <a:extLst>
              <a:ext uri="{FF2B5EF4-FFF2-40B4-BE49-F238E27FC236}">
                <a16:creationId xmlns:a16="http://schemas.microsoft.com/office/drawing/2014/main" id="{AE86E2CD-C132-F820-9FAB-6A02B9E14558}"/>
              </a:ext>
            </a:extLst>
          </p:cNvPr>
          <p:cNvSpPr>
            <a:spLocks noGrp="1"/>
          </p:cNvSpPr>
          <p:nvPr>
            <p:ph type="sldNum" sz="quarter" idx="12"/>
          </p:nvPr>
        </p:nvSpPr>
        <p:spPr/>
        <p:txBody>
          <a:bodyPr/>
          <a:lstStyle/>
          <a:p>
            <a:fld id="{8908A19C-4CFF-4905-BE0B-218A1407765A}" type="slidenum">
              <a:rPr lang="en-IN" smtClean="0"/>
              <a:t>22</a:t>
            </a:fld>
            <a:endParaRPr lang="en-IN"/>
          </a:p>
        </p:txBody>
      </p:sp>
      <p:graphicFrame>
        <p:nvGraphicFramePr>
          <p:cNvPr id="6" name="Content Placeholder 5">
            <a:extLst>
              <a:ext uri="{FF2B5EF4-FFF2-40B4-BE49-F238E27FC236}">
                <a16:creationId xmlns:a16="http://schemas.microsoft.com/office/drawing/2014/main" id="{665C7506-2C41-E540-3919-EEF0D7022A63}"/>
              </a:ext>
            </a:extLst>
          </p:cNvPr>
          <p:cNvGraphicFramePr>
            <a:graphicFrameLocks noGrp="1"/>
          </p:cNvGraphicFramePr>
          <p:nvPr>
            <p:ph idx="1"/>
            <p:extLst>
              <p:ext uri="{D42A27DB-BD31-4B8C-83A1-F6EECF244321}">
                <p14:modId xmlns:p14="http://schemas.microsoft.com/office/powerpoint/2010/main" val="1253284563"/>
              </p:ext>
            </p:extLst>
          </p:nvPr>
        </p:nvGraphicFramePr>
        <p:xfrm>
          <a:off x="677334" y="1263233"/>
          <a:ext cx="8596668" cy="5143250"/>
        </p:xfrm>
        <a:graphic>
          <a:graphicData uri="http://schemas.openxmlformats.org/drawingml/2006/table">
            <a:tbl>
              <a:tblPr firstRow="1" firstCol="1" bandRow="1">
                <a:tableStyleId>{5C22544A-7EE6-4342-B048-85BDC9FD1C3A}</a:tableStyleId>
              </a:tblPr>
              <a:tblGrid>
                <a:gridCol w="2591564">
                  <a:extLst>
                    <a:ext uri="{9D8B030D-6E8A-4147-A177-3AD203B41FA5}">
                      <a16:colId xmlns:a16="http://schemas.microsoft.com/office/drawing/2014/main" val="4278405761"/>
                    </a:ext>
                  </a:extLst>
                </a:gridCol>
                <a:gridCol w="3077818">
                  <a:extLst>
                    <a:ext uri="{9D8B030D-6E8A-4147-A177-3AD203B41FA5}">
                      <a16:colId xmlns:a16="http://schemas.microsoft.com/office/drawing/2014/main" val="3955973476"/>
                    </a:ext>
                  </a:extLst>
                </a:gridCol>
                <a:gridCol w="2927286">
                  <a:extLst>
                    <a:ext uri="{9D8B030D-6E8A-4147-A177-3AD203B41FA5}">
                      <a16:colId xmlns:a16="http://schemas.microsoft.com/office/drawing/2014/main" val="258836605"/>
                    </a:ext>
                  </a:extLst>
                </a:gridCol>
              </a:tblGrid>
              <a:tr h="238260">
                <a:tc gridSpan="3">
                  <a:txBody>
                    <a:bodyPr/>
                    <a:lstStyle/>
                    <a:p>
                      <a:pPr algn="just"/>
                      <a:r>
                        <a:rPr lang="en-IN" sz="1000" b="1" kern="100" dirty="0" err="1">
                          <a:solidFill>
                            <a:schemeClr val="tx1"/>
                          </a:solidFill>
                          <a:effectLst/>
                          <a:latin typeface="Calibri" panose="020F0502020204030204" pitchFamily="34" charset="0"/>
                          <a:cs typeface="Calibri" panose="020F0502020204030204" pitchFamily="34" charset="0"/>
                        </a:rPr>
                        <a:t>Negen</a:t>
                      </a:r>
                      <a:r>
                        <a:rPr lang="en-IN" sz="1000" b="1" kern="100" dirty="0">
                          <a:solidFill>
                            <a:schemeClr val="tx1"/>
                          </a:solidFill>
                          <a:effectLst/>
                          <a:latin typeface="Calibri" panose="020F0502020204030204" pitchFamily="34" charset="0"/>
                          <a:cs typeface="Calibri" panose="020F0502020204030204" pitchFamily="34" charset="0"/>
                        </a:rPr>
                        <a:t> Capital – </a:t>
                      </a:r>
                      <a:r>
                        <a:rPr lang="en-IN" sz="1000" b="1" kern="100" dirty="0" err="1">
                          <a:solidFill>
                            <a:schemeClr val="tx1"/>
                          </a:solidFill>
                          <a:effectLst/>
                          <a:latin typeface="Calibri" panose="020F0502020204030204" pitchFamily="34" charset="0"/>
                          <a:cs typeface="Calibri" panose="020F0502020204030204" pitchFamily="34" charset="0"/>
                        </a:rPr>
                        <a:t>Negen</a:t>
                      </a:r>
                      <a:r>
                        <a:rPr lang="en-IN" sz="1000" b="1" kern="100" dirty="0">
                          <a:solidFill>
                            <a:schemeClr val="tx1"/>
                          </a:solidFill>
                          <a:effectLst/>
                          <a:latin typeface="Calibri" panose="020F0502020204030204" pitchFamily="34" charset="0"/>
                          <a:cs typeface="Calibri" panose="020F0502020204030204" pitchFamily="34" charset="0"/>
                        </a:rPr>
                        <a:t> Special Situation &amp; Technology Fund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8174420"/>
                  </a:ext>
                </a:extLst>
              </a:tr>
              <a:tr h="216399">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Fund Manager Name – </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Neil Bahal</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13112146"/>
                  </a:ext>
                </a:extLst>
              </a:tr>
              <a:tr h="1391921">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342900" lvl="0" indent="-342900" algn="just">
                        <a:buFont typeface="+mj-lt"/>
                        <a:buAutoNum type="arabicPeriod"/>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Idea Generation: Most of our portfolio companies have a unique Combination of Special Situation Investing. We look for ideas from Demerger and Promoter Change with Better Management. These situations have delivered Alpha Returns. </a:t>
                      </a:r>
                    </a:p>
                    <a:p>
                      <a:pPr marL="342900" lvl="0" indent="-342900" algn="just">
                        <a:buFont typeface="+mj-lt"/>
                        <a:buAutoNum type="arabicPeriod"/>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MEGA Trends: We identify Mega Trends and Invest in the companies benefitting the most from them. We have been Investing in Consumer Tech Companies and being Early in this, we generated Alpha returns. </a:t>
                      </a:r>
                    </a:p>
                    <a:p>
                      <a:pPr marL="342900" lvl="0" indent="-342900" algn="just">
                        <a:buFont typeface="+mj-lt"/>
                        <a:buAutoNum type="arabicPeriod"/>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Conservative Approach: We stay away from PSU and Cyclical Investments. We are sitting on 21% CASH and are looking for future opportunities.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786525411"/>
                  </a:ext>
                </a:extLst>
              </a:tr>
              <a:tr h="21858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20 – 30 companies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34129343"/>
                  </a:ext>
                </a:extLst>
              </a:tr>
              <a:tr h="18973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Rs.50 Lacs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767671338"/>
                  </a:ext>
                </a:extLst>
              </a:tr>
              <a:tr h="218581">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210719392"/>
                  </a:ext>
                </a:extLst>
              </a:tr>
              <a:tr h="38646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No 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86918826"/>
                  </a:ext>
                </a:extLst>
              </a:tr>
              <a:tr h="784990">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Fee Structure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Performance Fee of 15% Profit Share.</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No Management Fee. </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No Expense Ratio. </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No Exit Load. </a:t>
                      </a:r>
                    </a:p>
                    <a:p>
                      <a:pPr marL="342900" lvl="0" indent="-342900" algn="just">
                        <a:buFont typeface="Symbol" pitchFamily="2" charset="2"/>
                        <a:buChar char=""/>
                        <a:tabLst>
                          <a:tab pos="457200" algn="l"/>
                        </a:tabLst>
                      </a:pPr>
                      <a:r>
                        <a:rPr lang="en-IN" sz="1000" b="0" kern="100" dirty="0">
                          <a:solidFill>
                            <a:schemeClr val="tx1"/>
                          </a:solidFill>
                          <a:effectLst/>
                          <a:latin typeface="Calibri" panose="020F0502020204030204" pitchFamily="34" charset="0"/>
                          <a:cs typeface="Calibri" panose="020F0502020204030204" pitchFamily="34" charset="0"/>
                        </a:rPr>
                        <a:t>Only if you make money, we make money.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82199153"/>
                  </a:ext>
                </a:extLst>
              </a:tr>
              <a:tr h="20984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30/09/2024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28850708"/>
                  </a:ext>
                </a:extLst>
              </a:tr>
              <a:tr h="316759">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Period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err="1">
                          <a:solidFill>
                            <a:schemeClr val="tx1"/>
                          </a:solidFill>
                          <a:effectLst/>
                          <a:latin typeface="Calibri" panose="020F0502020204030204" pitchFamily="34" charset="0"/>
                          <a:cs typeface="Calibri" panose="020F0502020204030204" pitchFamily="34" charset="0"/>
                        </a:rPr>
                        <a:t>Negen</a:t>
                      </a:r>
                      <a:r>
                        <a:rPr lang="en-IN" sz="1000" b="0" kern="100" dirty="0">
                          <a:solidFill>
                            <a:schemeClr val="tx1"/>
                          </a:solidFill>
                          <a:effectLst/>
                          <a:latin typeface="Calibri" panose="020F0502020204030204" pitchFamily="34" charset="0"/>
                          <a:cs typeface="Calibri" panose="020F0502020204030204" pitchFamily="34" charset="0"/>
                        </a:rPr>
                        <a:t> Special Situation &amp; Technology Fund</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6216851"/>
                  </a:ext>
                </a:extLst>
              </a:tr>
              <a:tr h="160682">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dirty="0">
                        <a:solidFill>
                          <a:schemeClr val="tx1"/>
                        </a:solidFill>
                        <a:effectLst/>
                        <a:latin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1600178"/>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1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53.14%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41.11%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9901131"/>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39.10%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28.73%</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8860441"/>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28.21%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18.40%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9511074"/>
                  </a:ext>
                </a:extLst>
              </a:tr>
              <a:tr h="1606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39.25%</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139862"/>
                  </a:ext>
                </a:extLst>
              </a:tr>
              <a:tr h="168313">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21.21%</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16.94%</a:t>
                      </a:r>
                    </a:p>
                  </a:txBody>
                  <a:tcPr marL="11992" marR="11992" marT="44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7864538"/>
                  </a:ext>
                </a:extLst>
              </a:tr>
            </a:tbl>
          </a:graphicData>
        </a:graphic>
      </p:graphicFrame>
    </p:spTree>
    <p:extLst>
      <p:ext uri="{BB962C8B-B14F-4D97-AF65-F5344CB8AC3E}">
        <p14:creationId xmlns:p14="http://schemas.microsoft.com/office/powerpoint/2010/main" val="718385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15137-245A-40F2-94DF-9EA6B4FF6117}"/>
              </a:ext>
            </a:extLst>
          </p:cNvPr>
          <p:cNvSpPr>
            <a:spLocks noGrp="1"/>
          </p:cNvSpPr>
          <p:nvPr>
            <p:ph type="title"/>
          </p:nvPr>
        </p:nvSpPr>
        <p:spPr>
          <a:xfrm>
            <a:off x="720000" y="50796"/>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Buoyant Opportunities Fund</a:t>
            </a:r>
            <a:endParaRPr lang="en-US" sz="2500" dirty="0"/>
          </a:p>
        </p:txBody>
      </p:sp>
      <p:sp>
        <p:nvSpPr>
          <p:cNvPr id="5" name="Slide Number Placeholder 4">
            <a:extLst>
              <a:ext uri="{FF2B5EF4-FFF2-40B4-BE49-F238E27FC236}">
                <a16:creationId xmlns:a16="http://schemas.microsoft.com/office/drawing/2014/main" id="{BEC2335E-DDA2-2A2C-6F22-C3E8D888F8D7}"/>
              </a:ext>
            </a:extLst>
          </p:cNvPr>
          <p:cNvSpPr>
            <a:spLocks noGrp="1"/>
          </p:cNvSpPr>
          <p:nvPr>
            <p:ph type="sldNum" sz="quarter" idx="12"/>
          </p:nvPr>
        </p:nvSpPr>
        <p:spPr/>
        <p:txBody>
          <a:bodyPr/>
          <a:lstStyle/>
          <a:p>
            <a:fld id="{8908A19C-4CFF-4905-BE0B-218A1407765A}" type="slidenum">
              <a:rPr lang="en-IN" smtClean="0"/>
              <a:t>23</a:t>
            </a:fld>
            <a:endParaRPr lang="en-IN"/>
          </a:p>
        </p:txBody>
      </p:sp>
      <p:graphicFrame>
        <p:nvGraphicFramePr>
          <p:cNvPr id="6" name="Content Placeholder 5">
            <a:extLst>
              <a:ext uri="{FF2B5EF4-FFF2-40B4-BE49-F238E27FC236}">
                <a16:creationId xmlns:a16="http://schemas.microsoft.com/office/drawing/2014/main" id="{F10F622F-02EF-9989-CD35-F373F9E17E13}"/>
              </a:ext>
            </a:extLst>
          </p:cNvPr>
          <p:cNvGraphicFramePr>
            <a:graphicFrameLocks noGrp="1"/>
          </p:cNvGraphicFramePr>
          <p:nvPr>
            <p:ph idx="1"/>
            <p:extLst>
              <p:ext uri="{D42A27DB-BD31-4B8C-83A1-F6EECF244321}">
                <p14:modId xmlns:p14="http://schemas.microsoft.com/office/powerpoint/2010/main" val="3084999930"/>
              </p:ext>
            </p:extLst>
          </p:nvPr>
        </p:nvGraphicFramePr>
        <p:xfrm>
          <a:off x="720000" y="1214429"/>
          <a:ext cx="8596668" cy="5319737"/>
        </p:xfrm>
        <a:graphic>
          <a:graphicData uri="http://schemas.openxmlformats.org/drawingml/2006/table">
            <a:tbl>
              <a:tblPr firstRow="1" firstCol="1" bandRow="1">
                <a:tableStyleId>{5C22544A-7EE6-4342-B048-85BDC9FD1C3A}</a:tableStyleId>
              </a:tblPr>
              <a:tblGrid>
                <a:gridCol w="2591563">
                  <a:extLst>
                    <a:ext uri="{9D8B030D-6E8A-4147-A177-3AD203B41FA5}">
                      <a16:colId xmlns:a16="http://schemas.microsoft.com/office/drawing/2014/main" val="2556358046"/>
                    </a:ext>
                  </a:extLst>
                </a:gridCol>
                <a:gridCol w="3077820">
                  <a:extLst>
                    <a:ext uri="{9D8B030D-6E8A-4147-A177-3AD203B41FA5}">
                      <a16:colId xmlns:a16="http://schemas.microsoft.com/office/drawing/2014/main" val="396269143"/>
                    </a:ext>
                  </a:extLst>
                </a:gridCol>
                <a:gridCol w="2927285">
                  <a:extLst>
                    <a:ext uri="{9D8B030D-6E8A-4147-A177-3AD203B41FA5}">
                      <a16:colId xmlns:a16="http://schemas.microsoft.com/office/drawing/2014/main" val="1949474563"/>
                    </a:ext>
                  </a:extLst>
                </a:gridCol>
              </a:tblGrid>
              <a:tr h="276864">
                <a:tc gridSpan="3">
                  <a:txBody>
                    <a:bodyPr/>
                    <a:lstStyle/>
                    <a:p>
                      <a:pPr algn="just"/>
                      <a:r>
                        <a:rPr lang="en-IN" sz="1000" b="1" kern="100" dirty="0">
                          <a:solidFill>
                            <a:schemeClr val="tx1"/>
                          </a:solidFill>
                          <a:effectLst/>
                          <a:latin typeface="Calibri" panose="020F0502020204030204" pitchFamily="34" charset="0"/>
                          <a:cs typeface="Calibri" panose="020F0502020204030204" pitchFamily="34" charset="0"/>
                        </a:rPr>
                        <a:t>Buoyant Capital – Buoyant Opportunities Fund</a:t>
                      </a:r>
                      <a:endParaRPr lang="en-IN" sz="10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83229016"/>
                  </a:ext>
                </a:extLst>
              </a:tr>
              <a:tr h="25146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Fund Manager Name –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Sachin </a:t>
                      </a:r>
                      <a:r>
                        <a:rPr lang="en-IN" sz="1000" b="0" kern="100" dirty="0" err="1">
                          <a:solidFill>
                            <a:schemeClr val="tx1"/>
                          </a:solidFill>
                          <a:effectLst/>
                          <a:latin typeface="Calibri" panose="020F0502020204030204" pitchFamily="34" charset="0"/>
                          <a:cs typeface="Calibri" panose="020F0502020204030204" pitchFamily="34" charset="0"/>
                        </a:rPr>
                        <a:t>Khivasara</a:t>
                      </a:r>
                      <a:r>
                        <a:rPr lang="en-IN" sz="1000" b="0" kern="100" dirty="0">
                          <a:solidFill>
                            <a:schemeClr val="tx1"/>
                          </a:solidFill>
                          <a:effectLst/>
                          <a:latin typeface="Calibri" panose="020F0502020204030204" pitchFamily="34" charset="0"/>
                          <a:cs typeface="Calibri" panose="020F0502020204030204" pitchFamily="34" charset="0"/>
                        </a:rPr>
                        <a:t>, Jigar Mistry , Viral </a:t>
                      </a:r>
                      <a:r>
                        <a:rPr lang="en-IN" sz="1000" b="0" kern="100" dirty="0" err="1">
                          <a:solidFill>
                            <a:schemeClr val="tx1"/>
                          </a:solidFill>
                          <a:effectLst/>
                          <a:latin typeface="Calibri" panose="020F0502020204030204" pitchFamily="34" charset="0"/>
                          <a:cs typeface="Calibri" panose="020F0502020204030204" pitchFamily="34" charset="0"/>
                        </a:rPr>
                        <a:t>Berawala</a:t>
                      </a:r>
                      <a:r>
                        <a:rPr lang="en-IN" sz="1000" b="0" kern="100" dirty="0">
                          <a:solidFill>
                            <a:schemeClr val="tx1"/>
                          </a:solidFill>
                          <a:effectLst/>
                          <a:latin typeface="Calibri" panose="020F0502020204030204" pitchFamily="34" charset="0"/>
                          <a:cs typeface="Calibri" panose="020F0502020204030204" pitchFamily="34" charset="0"/>
                        </a:rPr>
                        <a:t> &amp; Natasha </a:t>
                      </a:r>
                      <a:r>
                        <a:rPr lang="en-IN" sz="1000" b="0" kern="100" dirty="0" err="1">
                          <a:solidFill>
                            <a:schemeClr val="tx1"/>
                          </a:solidFill>
                          <a:effectLst/>
                          <a:latin typeface="Calibri" panose="020F0502020204030204" pitchFamily="34" charset="0"/>
                          <a:cs typeface="Calibri" panose="020F0502020204030204" pitchFamily="34" charset="0"/>
                        </a:rPr>
                        <a:t>Lulla</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73906357"/>
                  </a:ext>
                </a:extLst>
              </a:tr>
              <a:tr h="449078">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Investment Objective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Multicap Fund with top-down view of the macros and market cycles of the sector and then bottoms-up stock picking approach in the sectors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811913792"/>
                  </a:ext>
                </a:extLst>
              </a:tr>
              <a:tr h="249939">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20 – 30 companies</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41410662"/>
                  </a:ext>
                </a:extLst>
              </a:tr>
              <a:tr h="22047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Minimum Investment</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Rs.50 Lacs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99835839"/>
                  </a:ext>
                </a:extLst>
              </a:tr>
              <a:tr h="249939">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Subscriptions and New Investments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This is open ended fund with no entry and exit loads</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55025048"/>
                  </a:ext>
                </a:extLst>
              </a:tr>
              <a:tr h="449078">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No Exit Load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18123404"/>
                  </a:ext>
                </a:extLst>
              </a:tr>
              <a:tr h="243843">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Performance</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As on 30/09/2024</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82577711"/>
                  </a:ext>
                </a:extLst>
              </a:tr>
              <a:tr h="267212">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Period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a:solidFill>
                            <a:schemeClr val="tx1"/>
                          </a:solidFill>
                          <a:effectLst/>
                          <a:latin typeface="Calibri" panose="020F0502020204030204" pitchFamily="34" charset="0"/>
                          <a:cs typeface="Calibri" panose="020F0502020204030204" pitchFamily="34" charset="0"/>
                        </a:rPr>
                        <a:t>Buoyant Opportunities Fund</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S&amp;P BSE 500 TRI</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7184654"/>
                  </a:ext>
                </a:extLst>
              </a:tr>
              <a:tr h="154434">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b="0" kern="100">
                        <a:solidFill>
                          <a:schemeClr val="tx1"/>
                        </a:solidFill>
                        <a:effectLst/>
                        <a:latin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0842390"/>
                  </a:ext>
                </a:extLst>
              </a:tr>
              <a:tr h="154434">
                <a:tc>
                  <a:txBody>
                    <a:bodyPr/>
                    <a:lstStyle/>
                    <a:p>
                      <a:pPr algn="just"/>
                      <a:r>
                        <a:rPr lang="en-IN" sz="1000" b="0" kern="100">
                          <a:solidFill>
                            <a:schemeClr val="tx1"/>
                          </a:solidFill>
                          <a:effectLst/>
                          <a:latin typeface="Calibri" panose="020F0502020204030204" pitchFamily="34" charset="0"/>
                          <a:cs typeface="Calibri" panose="020F0502020204030204" pitchFamily="34" charset="0"/>
                        </a:rPr>
                        <a:t>1 Year</a:t>
                      </a:r>
                      <a:endParaRPr lang="en-IN" sz="1000" b="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33.60%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41.10%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580504"/>
                  </a:ext>
                </a:extLst>
              </a:tr>
              <a:tr h="15443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2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35.60%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28.70%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285446"/>
                  </a:ext>
                </a:extLst>
              </a:tr>
              <a:tr h="15443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3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23.60%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18.40%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413563"/>
                  </a:ext>
                </a:extLst>
              </a:tr>
              <a:tr h="154434">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5 Year</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30.10%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22.40%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618013"/>
                  </a:ext>
                </a:extLst>
              </a:tr>
              <a:tr h="195582">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Since Inception</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24.00%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b="0" kern="100" dirty="0">
                          <a:solidFill>
                            <a:schemeClr val="tx1"/>
                          </a:solidFill>
                          <a:effectLst/>
                          <a:latin typeface="Calibri" panose="020F0502020204030204" pitchFamily="34" charset="0"/>
                          <a:cs typeface="Calibri" panose="020F0502020204030204" pitchFamily="34" charset="0"/>
                        </a:rPr>
                        <a:t>17.90%</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3566569"/>
                  </a:ext>
                </a:extLst>
              </a:tr>
              <a:tr h="1566417">
                <a:tc>
                  <a:txBody>
                    <a:bodyPr/>
                    <a:lstStyle/>
                    <a:p>
                      <a:pPr algn="just"/>
                      <a:r>
                        <a:rPr lang="en-IN" sz="1000" b="0" kern="100" dirty="0">
                          <a:solidFill>
                            <a:schemeClr val="tx1"/>
                          </a:solidFill>
                          <a:effectLst/>
                          <a:latin typeface="Calibri" panose="020F0502020204030204" pitchFamily="34" charset="0"/>
                          <a:cs typeface="Calibri" panose="020F0502020204030204" pitchFamily="34" charset="0"/>
                        </a:rPr>
                        <a:t>Fee Structure</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GB" sz="1000" b="0" u="sng" kern="0" dirty="0">
                          <a:solidFill>
                            <a:schemeClr val="tx1"/>
                          </a:solidFill>
                          <a:effectLst/>
                          <a:latin typeface="Calibri" panose="020F0502020204030204" pitchFamily="34" charset="0"/>
                          <a:cs typeface="Calibri" panose="020F0502020204030204" pitchFamily="34" charset="0"/>
                        </a:rPr>
                        <a:t>ONLY FIXED FEE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Management fee of 2% p.a. of the AUM will be charged on a quarterly basis computed on each day end value.</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OR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u="sng" kern="0" dirty="0">
                          <a:solidFill>
                            <a:schemeClr val="tx1"/>
                          </a:solidFill>
                          <a:effectLst/>
                          <a:latin typeface="Calibri" panose="020F0502020204030204" pitchFamily="34" charset="0"/>
                          <a:cs typeface="Calibri" panose="020F0502020204030204" pitchFamily="34" charset="0"/>
                        </a:rPr>
                        <a:t>PROFIT SHARE (Charged on 31</a:t>
                      </a:r>
                      <a:r>
                        <a:rPr lang="en-GB" sz="1000" b="0" u="sng" kern="0" baseline="30000" dirty="0">
                          <a:solidFill>
                            <a:schemeClr val="tx1"/>
                          </a:solidFill>
                          <a:effectLst/>
                          <a:latin typeface="Calibri" panose="020F0502020204030204" pitchFamily="34" charset="0"/>
                          <a:cs typeface="Calibri" panose="020F0502020204030204" pitchFamily="34" charset="0"/>
                        </a:rPr>
                        <a:t>st</a:t>
                      </a:r>
                      <a:r>
                        <a:rPr lang="en-GB" sz="1000" b="0" u="sng" kern="0" dirty="0">
                          <a:solidFill>
                            <a:schemeClr val="tx1"/>
                          </a:solidFill>
                          <a:effectLst/>
                          <a:latin typeface="Calibri" panose="020F0502020204030204" pitchFamily="34" charset="0"/>
                          <a:cs typeface="Calibri" panose="020F0502020204030204" pitchFamily="34" charset="0"/>
                        </a:rPr>
                        <a:t> of March every year):</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0% - 8% - 20%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 </a:t>
                      </a:r>
                      <a:endParaRPr lang="en-IN" sz="1000" b="0" kern="100" dirty="0">
                        <a:solidFill>
                          <a:schemeClr val="tx1"/>
                        </a:solidFill>
                        <a:effectLst/>
                        <a:latin typeface="Calibri" panose="020F0502020204030204" pitchFamily="34" charset="0"/>
                        <a:cs typeface="Calibri" panose="020F0502020204030204" pitchFamily="34" charset="0"/>
                      </a:endParaRPr>
                    </a:p>
                    <a:p>
                      <a:pPr algn="just"/>
                      <a:r>
                        <a:rPr lang="en-GB" sz="1000" b="0" kern="0" dirty="0">
                          <a:solidFill>
                            <a:schemeClr val="tx1"/>
                          </a:solidFill>
                          <a:effectLst/>
                          <a:latin typeface="Calibri" panose="020F0502020204030204" pitchFamily="34" charset="0"/>
                          <a:cs typeface="Calibri" panose="020F0502020204030204" pitchFamily="34" charset="0"/>
                        </a:rPr>
                        <a:t>Performance Fees of 20% of profits above hurdle rate of 8% p.a. </a:t>
                      </a:r>
                      <a:endParaRPr lang="en-IN" sz="10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385" marR="12385" marT="46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27060816"/>
                  </a:ext>
                </a:extLst>
              </a:tr>
            </a:tbl>
          </a:graphicData>
        </a:graphic>
      </p:graphicFrame>
    </p:spTree>
    <p:extLst>
      <p:ext uri="{BB962C8B-B14F-4D97-AF65-F5344CB8AC3E}">
        <p14:creationId xmlns:p14="http://schemas.microsoft.com/office/powerpoint/2010/main" val="2914236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44DE0-1CD7-6BCC-EFA6-CC4113FD1508}"/>
              </a:ext>
            </a:extLst>
          </p:cNvPr>
          <p:cNvSpPr>
            <a:spLocks noGrp="1"/>
          </p:cNvSpPr>
          <p:nvPr>
            <p:ph type="title"/>
          </p:nvPr>
        </p:nvSpPr>
        <p:spPr>
          <a:xfrm>
            <a:off x="677334" y="290286"/>
            <a:ext cx="8596668" cy="1320800"/>
          </a:xfrm>
        </p:spPr>
        <p:txBody>
          <a:bodyPr>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PMS</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err="1">
                <a:latin typeface="Calibri" panose="020F0502020204030204" pitchFamily="34" charset="0"/>
                <a:ea typeface="Calibri" panose="020F0502020204030204" pitchFamily="34" charset="0"/>
                <a:cs typeface="Calibri" panose="020F0502020204030204" pitchFamily="34" charset="0"/>
              </a:rPr>
              <a:t>ValueQuest</a:t>
            </a:r>
            <a:r>
              <a:rPr lang="en-IN" sz="2500" dirty="0">
                <a:latin typeface="Calibri" panose="020F0502020204030204" pitchFamily="34" charset="0"/>
                <a:ea typeface="Calibri" panose="020F0502020204030204" pitchFamily="34" charset="0"/>
                <a:cs typeface="Calibri" panose="020F0502020204030204" pitchFamily="34" charset="0"/>
              </a:rPr>
              <a:t> Growth Fund</a:t>
            </a:r>
            <a:endParaRPr lang="en-US" sz="2500" dirty="0"/>
          </a:p>
        </p:txBody>
      </p:sp>
      <p:graphicFrame>
        <p:nvGraphicFramePr>
          <p:cNvPr id="6" name="Content Placeholder 5">
            <a:extLst>
              <a:ext uri="{FF2B5EF4-FFF2-40B4-BE49-F238E27FC236}">
                <a16:creationId xmlns:a16="http://schemas.microsoft.com/office/drawing/2014/main" id="{F14B6733-300A-5CB8-37AF-01B527669E7D}"/>
              </a:ext>
            </a:extLst>
          </p:cNvPr>
          <p:cNvGraphicFramePr>
            <a:graphicFrameLocks noGrp="1"/>
          </p:cNvGraphicFramePr>
          <p:nvPr>
            <p:ph idx="1"/>
            <p:extLst>
              <p:ext uri="{D42A27DB-BD31-4B8C-83A1-F6EECF244321}">
                <p14:modId xmlns:p14="http://schemas.microsoft.com/office/powerpoint/2010/main" val="2149263594"/>
              </p:ext>
            </p:extLst>
          </p:nvPr>
        </p:nvGraphicFramePr>
        <p:xfrm>
          <a:off x="677333" y="1306289"/>
          <a:ext cx="8596669" cy="5148134"/>
        </p:xfrm>
        <a:graphic>
          <a:graphicData uri="http://schemas.openxmlformats.org/drawingml/2006/table">
            <a:tbl>
              <a:tblPr firstRow="1" firstCol="1" bandRow="1">
                <a:tableStyleId>{5C22544A-7EE6-4342-B048-85BDC9FD1C3A}</a:tableStyleId>
              </a:tblPr>
              <a:tblGrid>
                <a:gridCol w="2517921">
                  <a:extLst>
                    <a:ext uri="{9D8B030D-6E8A-4147-A177-3AD203B41FA5}">
                      <a16:colId xmlns:a16="http://schemas.microsoft.com/office/drawing/2014/main" val="1613718184"/>
                    </a:ext>
                  </a:extLst>
                </a:gridCol>
                <a:gridCol w="4087154">
                  <a:extLst>
                    <a:ext uri="{9D8B030D-6E8A-4147-A177-3AD203B41FA5}">
                      <a16:colId xmlns:a16="http://schemas.microsoft.com/office/drawing/2014/main" val="3915006514"/>
                    </a:ext>
                  </a:extLst>
                </a:gridCol>
                <a:gridCol w="1991594">
                  <a:extLst>
                    <a:ext uri="{9D8B030D-6E8A-4147-A177-3AD203B41FA5}">
                      <a16:colId xmlns:a16="http://schemas.microsoft.com/office/drawing/2014/main" val="3472666729"/>
                    </a:ext>
                  </a:extLst>
                </a:gridCol>
              </a:tblGrid>
              <a:tr h="150062">
                <a:tc gridSpan="3">
                  <a:txBody>
                    <a:bodyPr/>
                    <a:lstStyle/>
                    <a:p>
                      <a:pPr algn="just"/>
                      <a:r>
                        <a:rPr lang="en-IN" sz="1000" kern="100">
                          <a:solidFill>
                            <a:schemeClr val="tx1"/>
                          </a:solidFill>
                          <a:effectLst/>
                          <a:latin typeface="Calibri" panose="020F0502020204030204" pitchFamily="34" charset="0"/>
                          <a:cs typeface="Calibri" panose="020F0502020204030204" pitchFamily="34" charset="0"/>
                        </a:rPr>
                        <a:t>ValueQuest Growth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7322328"/>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Fund Manager Name – </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Sameer Shah</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112377985"/>
                  </a:ext>
                </a:extLst>
              </a:tr>
              <a:tr h="159513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Investment Philosophy / Strategy</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u="sng" kern="100" dirty="0">
                          <a:solidFill>
                            <a:schemeClr val="tx1"/>
                          </a:solidFill>
                          <a:effectLst/>
                          <a:latin typeface="Calibri" panose="020F0502020204030204" pitchFamily="34" charset="0"/>
                          <a:cs typeface="Calibri" panose="020F0502020204030204" pitchFamily="34" charset="0"/>
                        </a:rPr>
                        <a:t>Philosophy: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VQ Growth emphasis on investing in fundamentally sound, well researched companies having bright future prospect irrespective of market capitalization. The aim is to maximize the power of compounding. Here our philosophy is to pick high quality companies with proven track record at reasonable valuations and then let the compounding do its magic. Idea is to ride the growth phase in the company or industry over rolling 3 - 5 years’ time frame.</a:t>
                      </a: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sng" kern="100" dirty="0">
                          <a:solidFill>
                            <a:schemeClr val="tx1"/>
                          </a:solidFill>
                          <a:effectLst/>
                          <a:latin typeface="Calibri" panose="020F0502020204030204" pitchFamily="34" charset="0"/>
                          <a:cs typeface="Calibri" panose="020F0502020204030204" pitchFamily="34" charset="0"/>
                        </a:rPr>
                        <a:t>Strategy: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u="none" strike="noStrike" kern="100" dirty="0">
                          <a:solidFill>
                            <a:schemeClr val="tx1"/>
                          </a:solidFill>
                          <a:effectLst/>
                          <a:latin typeface="Calibri" panose="020F0502020204030204" pitchFamily="34" charset="0"/>
                          <a:cs typeface="Calibri" panose="020F0502020204030204" pitchFamily="34" charset="0"/>
                        </a:rPr>
                        <a:t> </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Invest in 8 - 12 companies across the market capitalization range, with a customised portfolio and investment </a:t>
                      </a:r>
                      <a:r>
                        <a:rPr lang="en-IN" sz="1000" kern="100" dirty="0" err="1">
                          <a:solidFill>
                            <a:schemeClr val="tx1"/>
                          </a:solidFill>
                          <a:effectLst/>
                          <a:latin typeface="Calibri" panose="020F0502020204030204" pitchFamily="34" charset="0"/>
                          <a:cs typeface="Calibri" panose="020F0502020204030204" pitchFamily="34" charset="0"/>
                        </a:rPr>
                        <a:t>horizion</a:t>
                      </a:r>
                      <a:r>
                        <a:rPr lang="en-IN" sz="1000" kern="100" dirty="0">
                          <a:solidFill>
                            <a:schemeClr val="tx1"/>
                          </a:solidFill>
                          <a:effectLst/>
                          <a:latin typeface="Calibri" panose="020F0502020204030204" pitchFamily="34" charset="0"/>
                          <a:cs typeface="Calibri" panose="020F0502020204030204" pitchFamily="34" charset="0"/>
                        </a:rPr>
                        <a:t> of a 3 – 5 year view,  which have high growth potential and potential to deliver long-term capital appreciation.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82473065"/>
                  </a:ext>
                </a:extLst>
              </a:tr>
              <a:tr h="18932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Number of Companies in the portfolio</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8 to 12 companies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151792562"/>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Minimum Investment</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Rs.50 Lacs</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73165676"/>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Exit Load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a:solidFill>
                            <a:schemeClr val="tx1"/>
                          </a:solidFill>
                          <a:effectLst/>
                          <a:latin typeface="Calibri" panose="020F0502020204030204" pitchFamily="34" charset="0"/>
                          <a:cs typeface="Calibri" panose="020F0502020204030204" pitchFamily="34" charset="0"/>
                        </a:rPr>
                        <a:t>Upto 3 Year – 1% ; Nil thereafter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192282022"/>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Performance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As on</a:t>
                      </a:r>
                      <a:r>
                        <a:rPr lang="en-IN" sz="1000" b="0" kern="100" dirty="0">
                          <a:solidFill>
                            <a:schemeClr val="tx1"/>
                          </a:solidFill>
                          <a:effectLst/>
                          <a:latin typeface="Calibri" panose="020F0502020204030204" pitchFamily="34" charset="0"/>
                          <a:cs typeface="Calibri" panose="020F0502020204030204" pitchFamily="34" charset="0"/>
                        </a:rPr>
                        <a:t> 30/09/2024</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81537305"/>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Period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ValueQuest Growth Fund</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a:solidFill>
                            <a:schemeClr val="tx1"/>
                          </a:solidFill>
                          <a:effectLst/>
                          <a:latin typeface="Calibri" panose="020F0502020204030204" pitchFamily="34" charset="0"/>
                          <a:cs typeface="Calibri" panose="020F0502020204030204" pitchFamily="34" charset="0"/>
                        </a:rPr>
                        <a:t>S&amp;P BSE 500 TRI</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7054504"/>
                  </a:ext>
                </a:extLst>
              </a:tr>
              <a:tr h="150062">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000" kern="100">
                        <a:solidFill>
                          <a:schemeClr val="tx1"/>
                        </a:solidFill>
                        <a:effectLst/>
                        <a:latin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2354462"/>
                  </a:ext>
                </a:extLst>
              </a:tr>
              <a:tr h="150062">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1 Year</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36.50%</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41.11%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1349296"/>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2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39.16%</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28.73%</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6511353"/>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3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24.08%</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18.40%</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4135796"/>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5 Year</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35.02%</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22.40%</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057968"/>
                  </a:ext>
                </a:extLst>
              </a:tr>
              <a:tr h="150062">
                <a:tc>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Since Inception</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19.91%</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000" kern="100" dirty="0">
                          <a:solidFill>
                            <a:schemeClr val="tx1"/>
                          </a:solidFill>
                          <a:effectLst/>
                          <a:latin typeface="Calibri" panose="020F0502020204030204" pitchFamily="34" charset="0"/>
                          <a:cs typeface="Calibri" panose="020F0502020204030204" pitchFamily="34" charset="0"/>
                        </a:rPr>
                        <a:t>13.72%</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4847722"/>
                  </a:ext>
                </a:extLst>
              </a:tr>
              <a:tr h="1306118">
                <a:tc>
                  <a:txBody>
                    <a:bodyPr/>
                    <a:lstStyle/>
                    <a:p>
                      <a:pPr algn="just"/>
                      <a:r>
                        <a:rPr lang="en-IN" sz="1000" kern="100">
                          <a:solidFill>
                            <a:schemeClr val="tx1"/>
                          </a:solidFill>
                          <a:effectLst/>
                          <a:latin typeface="Calibri" panose="020F0502020204030204" pitchFamily="34" charset="0"/>
                          <a:cs typeface="Calibri" panose="020F0502020204030204" pitchFamily="34" charset="0"/>
                        </a:rPr>
                        <a:t>Fee Structure</a:t>
                      </a:r>
                      <a:endParaRPr lang="en-IN" sz="1000" kern="1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just"/>
                      <a:r>
                        <a:rPr lang="en-IN" sz="1000" kern="100" dirty="0">
                          <a:solidFill>
                            <a:schemeClr val="tx1"/>
                          </a:solidFill>
                          <a:effectLst/>
                          <a:latin typeface="Calibri" panose="020F0502020204030204" pitchFamily="34" charset="0"/>
                          <a:cs typeface="Calibri" panose="020F0502020204030204" pitchFamily="34" charset="0"/>
                        </a:rPr>
                        <a:t>Fixed  Fee –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GB" sz="1000" kern="100" dirty="0">
                          <a:solidFill>
                            <a:schemeClr val="tx1"/>
                          </a:solidFill>
                          <a:effectLst/>
                          <a:latin typeface="Calibri" panose="020F0502020204030204" pitchFamily="34" charset="0"/>
                          <a:cs typeface="Calibri" panose="020F0502020204030204" pitchFamily="34" charset="0"/>
                        </a:rPr>
                        <a:t>2.50% per annum charged monthly</a:t>
                      </a:r>
                      <a:endParaRPr lang="en-IN" sz="1000" kern="100" dirty="0">
                        <a:solidFill>
                          <a:schemeClr val="tx1"/>
                        </a:solidFill>
                        <a:effectLst/>
                        <a:latin typeface="Calibri" panose="020F0502020204030204" pitchFamily="34" charset="0"/>
                        <a:cs typeface="Calibri" panose="020F0502020204030204" pitchFamily="34" charset="0"/>
                      </a:endParaRP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algn="just"/>
                      <a:r>
                        <a:rPr lang="en-IN" sz="1000" kern="100" dirty="0">
                          <a:solidFill>
                            <a:schemeClr val="tx1"/>
                          </a:solidFill>
                          <a:effectLst/>
                          <a:latin typeface="Calibri" panose="020F0502020204030204" pitchFamily="34" charset="0"/>
                          <a:cs typeface="Calibri" panose="020F0502020204030204" pitchFamily="34" charset="0"/>
                        </a:rPr>
                        <a:t>Performance Fee –</a:t>
                      </a:r>
                    </a:p>
                    <a:p>
                      <a:pPr algn="just"/>
                      <a:r>
                        <a:rPr lang="en-IN" sz="1000" kern="100" dirty="0">
                          <a:solidFill>
                            <a:schemeClr val="tx1"/>
                          </a:solidFill>
                          <a:effectLst/>
                          <a:latin typeface="Calibri" panose="020F0502020204030204" pitchFamily="34" charset="0"/>
                          <a:cs typeface="Calibri" panose="020F0502020204030204" pitchFamily="34" charset="0"/>
                        </a:rPr>
                        <a:t> </a:t>
                      </a: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Fixed Fee – 1.50%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Hurdle Rate – 10% </a:t>
                      </a:r>
                      <a:endParaRPr lang="en-IN" sz="1000" kern="100" dirty="0">
                        <a:solidFill>
                          <a:schemeClr val="tx1"/>
                        </a:solidFill>
                        <a:effectLst/>
                        <a:latin typeface="Calibri" panose="020F0502020204030204" pitchFamily="34" charset="0"/>
                        <a:cs typeface="Calibri" panose="020F0502020204030204" pitchFamily="34" charset="0"/>
                      </a:endParaRPr>
                    </a:p>
                    <a:p>
                      <a:pPr marL="342900" lvl="0" indent="-342900" algn="just">
                        <a:buFont typeface="Symbol" pitchFamily="2" charset="2"/>
                        <a:buChar char=""/>
                      </a:pPr>
                      <a:r>
                        <a:rPr lang="en-GB" sz="1000" kern="100" dirty="0">
                          <a:solidFill>
                            <a:schemeClr val="tx1"/>
                          </a:solidFill>
                          <a:effectLst/>
                          <a:latin typeface="Calibri" panose="020F0502020204030204" pitchFamily="34" charset="0"/>
                          <a:cs typeface="Calibri" panose="020F0502020204030204" pitchFamily="34" charset="0"/>
                        </a:rPr>
                        <a:t>Performance Fee – 15% </a:t>
                      </a:r>
                      <a:endParaRPr lang="en-IN" sz="10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0544" marR="10544" marT="58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53344634"/>
                  </a:ext>
                </a:extLst>
              </a:tr>
            </a:tbl>
          </a:graphicData>
        </a:graphic>
      </p:graphicFrame>
      <p:sp>
        <p:nvSpPr>
          <p:cNvPr id="5" name="Slide Number Placeholder 4">
            <a:extLst>
              <a:ext uri="{FF2B5EF4-FFF2-40B4-BE49-F238E27FC236}">
                <a16:creationId xmlns:a16="http://schemas.microsoft.com/office/drawing/2014/main" id="{434C3EC7-6E87-5909-2130-611FD2F8FFE4}"/>
              </a:ext>
            </a:extLst>
          </p:cNvPr>
          <p:cNvSpPr>
            <a:spLocks noGrp="1"/>
          </p:cNvSpPr>
          <p:nvPr>
            <p:ph type="sldNum" sz="quarter" idx="12"/>
          </p:nvPr>
        </p:nvSpPr>
        <p:spPr/>
        <p:txBody>
          <a:bodyPr/>
          <a:lstStyle/>
          <a:p>
            <a:fld id="{8908A19C-4CFF-4905-BE0B-218A1407765A}" type="slidenum">
              <a:rPr lang="en-IN" smtClean="0"/>
              <a:t>24</a:t>
            </a:fld>
            <a:endParaRPr lang="en-IN"/>
          </a:p>
        </p:txBody>
      </p:sp>
    </p:spTree>
    <p:extLst>
      <p:ext uri="{BB962C8B-B14F-4D97-AF65-F5344CB8AC3E}">
        <p14:creationId xmlns:p14="http://schemas.microsoft.com/office/powerpoint/2010/main" val="1796274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36ED-65EA-6854-D915-97AD8066AB31}"/>
              </a:ext>
            </a:extLst>
          </p:cNvPr>
          <p:cNvSpPr>
            <a:spLocks noGrp="1"/>
          </p:cNvSpPr>
          <p:nvPr>
            <p:ph type="title"/>
          </p:nvPr>
        </p:nvSpPr>
        <p:spPr>
          <a:xfrm>
            <a:off x="720003" y="50799"/>
            <a:ext cx="8596668" cy="1320800"/>
          </a:xfrm>
        </p:spPr>
        <p:txBody>
          <a:bodyPr anchor="ctr" anchorCtr="0">
            <a:normAutofit/>
          </a:bodyPr>
          <a:lstStyle/>
          <a:p>
            <a:r>
              <a:rPr lang="en-IN" sz="2500" dirty="0">
                <a:latin typeface="Calibri" panose="020F0502020204030204" pitchFamily="34" charset="0"/>
                <a:ea typeface="Calibri" panose="020F0502020204030204" pitchFamily="34" charset="0"/>
                <a:cs typeface="Calibri" panose="020F0502020204030204" pitchFamily="34" charset="0"/>
              </a:rPr>
              <a:t>Investment Recommendations – </a:t>
            </a:r>
            <a:br>
              <a:rPr lang="en-IN" sz="2500" dirty="0">
                <a:latin typeface="Calibri" panose="020F0502020204030204" pitchFamily="34" charset="0"/>
                <a:ea typeface="Calibri" panose="020F0502020204030204" pitchFamily="34" charset="0"/>
                <a:cs typeface="Calibri" panose="020F0502020204030204" pitchFamily="34" charset="0"/>
              </a:rPr>
            </a:br>
            <a:r>
              <a:rPr lang="en-IN" sz="2500" dirty="0">
                <a:latin typeface="Calibri" panose="020F0502020204030204" pitchFamily="34" charset="0"/>
                <a:ea typeface="Calibri" panose="020F0502020204030204" pitchFamily="34" charset="0"/>
                <a:cs typeface="Calibri" panose="020F0502020204030204" pitchFamily="34" charset="0"/>
              </a:rPr>
              <a:t>Mutual Funds</a:t>
            </a:r>
            <a:endParaRPr lang="en-IN" sz="25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9A9D8B5F-DB57-89EE-88FF-774042B1DEB9}"/>
              </a:ext>
            </a:extLst>
          </p:cNvPr>
          <p:cNvSpPr>
            <a:spLocks noGrp="1"/>
          </p:cNvSpPr>
          <p:nvPr>
            <p:ph type="sldNum" sz="quarter" idx="12"/>
          </p:nvPr>
        </p:nvSpPr>
        <p:spPr/>
        <p:txBody>
          <a:bodyPr/>
          <a:lstStyle/>
          <a:p>
            <a:fld id="{8908A19C-4CFF-4905-BE0B-218A1407765A}" type="slidenum">
              <a:rPr lang="en-IN" smtClean="0"/>
              <a:t>25</a:t>
            </a:fld>
            <a:endParaRPr lang="en-IN"/>
          </a:p>
        </p:txBody>
      </p:sp>
      <p:graphicFrame>
        <p:nvGraphicFramePr>
          <p:cNvPr id="7" name="Content Placeholder 6">
            <a:extLst>
              <a:ext uri="{FF2B5EF4-FFF2-40B4-BE49-F238E27FC236}">
                <a16:creationId xmlns:a16="http://schemas.microsoft.com/office/drawing/2014/main" id="{2A1B58A4-7884-361B-12A4-129E76776031}"/>
              </a:ext>
            </a:extLst>
          </p:cNvPr>
          <p:cNvGraphicFramePr>
            <a:graphicFrameLocks noGrp="1"/>
          </p:cNvGraphicFramePr>
          <p:nvPr>
            <p:ph idx="1"/>
            <p:extLst>
              <p:ext uri="{D42A27DB-BD31-4B8C-83A1-F6EECF244321}">
                <p14:modId xmlns:p14="http://schemas.microsoft.com/office/powerpoint/2010/main" val="2996789920"/>
              </p:ext>
            </p:extLst>
          </p:nvPr>
        </p:nvGraphicFramePr>
        <p:xfrm>
          <a:off x="720002" y="1181099"/>
          <a:ext cx="8596671" cy="5225385"/>
        </p:xfrm>
        <a:graphic>
          <a:graphicData uri="http://schemas.openxmlformats.org/drawingml/2006/table">
            <a:tbl>
              <a:tblPr>
                <a:tableStyleId>{5C22544A-7EE6-4342-B048-85BDC9FD1C3A}</a:tableStyleId>
              </a:tblPr>
              <a:tblGrid>
                <a:gridCol w="2422137">
                  <a:extLst>
                    <a:ext uri="{9D8B030D-6E8A-4147-A177-3AD203B41FA5}">
                      <a16:colId xmlns:a16="http://schemas.microsoft.com/office/drawing/2014/main" val="2032611680"/>
                    </a:ext>
                  </a:extLst>
                </a:gridCol>
                <a:gridCol w="668972">
                  <a:extLst>
                    <a:ext uri="{9D8B030D-6E8A-4147-A177-3AD203B41FA5}">
                      <a16:colId xmlns:a16="http://schemas.microsoft.com/office/drawing/2014/main" val="304091985"/>
                    </a:ext>
                  </a:extLst>
                </a:gridCol>
                <a:gridCol w="822758">
                  <a:extLst>
                    <a:ext uri="{9D8B030D-6E8A-4147-A177-3AD203B41FA5}">
                      <a16:colId xmlns:a16="http://schemas.microsoft.com/office/drawing/2014/main" val="3333131341"/>
                    </a:ext>
                  </a:extLst>
                </a:gridCol>
                <a:gridCol w="668972">
                  <a:extLst>
                    <a:ext uri="{9D8B030D-6E8A-4147-A177-3AD203B41FA5}">
                      <a16:colId xmlns:a16="http://schemas.microsoft.com/office/drawing/2014/main" val="3593553493"/>
                    </a:ext>
                  </a:extLst>
                </a:gridCol>
                <a:gridCol w="668972">
                  <a:extLst>
                    <a:ext uri="{9D8B030D-6E8A-4147-A177-3AD203B41FA5}">
                      <a16:colId xmlns:a16="http://schemas.microsoft.com/office/drawing/2014/main" val="1563187596"/>
                    </a:ext>
                  </a:extLst>
                </a:gridCol>
                <a:gridCol w="668972">
                  <a:extLst>
                    <a:ext uri="{9D8B030D-6E8A-4147-A177-3AD203B41FA5}">
                      <a16:colId xmlns:a16="http://schemas.microsoft.com/office/drawing/2014/main" val="1055490389"/>
                    </a:ext>
                  </a:extLst>
                </a:gridCol>
                <a:gridCol w="668972">
                  <a:extLst>
                    <a:ext uri="{9D8B030D-6E8A-4147-A177-3AD203B41FA5}">
                      <a16:colId xmlns:a16="http://schemas.microsoft.com/office/drawing/2014/main" val="3320670344"/>
                    </a:ext>
                  </a:extLst>
                </a:gridCol>
                <a:gridCol w="668972">
                  <a:extLst>
                    <a:ext uri="{9D8B030D-6E8A-4147-A177-3AD203B41FA5}">
                      <a16:colId xmlns:a16="http://schemas.microsoft.com/office/drawing/2014/main" val="2892922286"/>
                    </a:ext>
                  </a:extLst>
                </a:gridCol>
                <a:gridCol w="668972">
                  <a:extLst>
                    <a:ext uri="{9D8B030D-6E8A-4147-A177-3AD203B41FA5}">
                      <a16:colId xmlns:a16="http://schemas.microsoft.com/office/drawing/2014/main" val="3732907749"/>
                    </a:ext>
                  </a:extLst>
                </a:gridCol>
                <a:gridCol w="668972">
                  <a:extLst>
                    <a:ext uri="{9D8B030D-6E8A-4147-A177-3AD203B41FA5}">
                      <a16:colId xmlns:a16="http://schemas.microsoft.com/office/drawing/2014/main" val="1386374643"/>
                    </a:ext>
                  </a:extLst>
                </a:gridCol>
              </a:tblGrid>
              <a:tr h="232910">
                <a:tc>
                  <a:txBody>
                    <a:bodyPr/>
                    <a:lstStyle/>
                    <a:p>
                      <a:pPr algn="l" fontAlgn="b"/>
                      <a:r>
                        <a:rPr lang="en-IN" sz="1000" u="none" strike="noStrike">
                          <a:effectLst/>
                        </a:rPr>
                        <a:t>Mutual Fund Recommendations</a:t>
                      </a:r>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tc>
                  <a:txBody>
                    <a:bodyPr/>
                    <a:lstStyle/>
                    <a:p>
                      <a:pPr algn="l" fontAlgn="b"/>
                      <a:endParaRPr lang="en-IN" sz="1000" b="1" i="0" u="none" strike="noStrike">
                        <a:solidFill>
                          <a:srgbClr val="000000"/>
                        </a:solidFill>
                        <a:effectLst/>
                        <a:latin typeface="Calibri" panose="020F0502020204030204" pitchFamily="34" charset="0"/>
                      </a:endParaRPr>
                    </a:p>
                  </a:txBody>
                  <a:tcPr marL="7712" marR="7712" marT="7712" marB="0" anchor="b"/>
                </a:tc>
                <a:extLst>
                  <a:ext uri="{0D108BD9-81ED-4DB2-BD59-A6C34878D82A}">
                    <a16:rowId xmlns:a16="http://schemas.microsoft.com/office/drawing/2014/main" val="3771095835"/>
                  </a:ext>
                </a:extLst>
              </a:tr>
              <a:tr h="232910">
                <a:tc>
                  <a:txBody>
                    <a:bodyPr/>
                    <a:lstStyle/>
                    <a:p>
                      <a:pPr algn="l" fontAlgn="ctr"/>
                      <a:r>
                        <a:rPr lang="en-IN" sz="800" u="none" strike="noStrike">
                          <a:effectLst/>
                        </a:rPr>
                        <a:t>NAV - As on 30th September, 2024</a:t>
                      </a:r>
                      <a:endParaRPr lang="en-IN" sz="800" b="1" i="0" u="none" strike="noStrike">
                        <a:solidFill>
                          <a:srgbClr val="000000"/>
                        </a:solidFill>
                        <a:effectLst/>
                        <a:latin typeface="Calibri" panose="020F0502020204030204" pitchFamily="34" charset="0"/>
                      </a:endParaRPr>
                    </a:p>
                  </a:txBody>
                  <a:tcPr marL="7712" marR="7712" marT="7712" marB="0" anchor="ctr"/>
                </a:tc>
                <a:tc gridSpan="4">
                  <a:txBody>
                    <a:bodyPr/>
                    <a:lstStyle/>
                    <a:p>
                      <a:pPr algn="ctr" fontAlgn="ctr"/>
                      <a:r>
                        <a:rPr lang="en-IN" sz="800" u="none" strike="noStrike">
                          <a:effectLst/>
                        </a:rPr>
                        <a:t>Value Information</a:t>
                      </a:r>
                      <a:endParaRPr lang="en-IN" sz="800" b="1" i="0" u="none" strike="noStrike">
                        <a:solidFill>
                          <a:srgbClr val="000000"/>
                        </a:solidFill>
                        <a:effectLst/>
                        <a:latin typeface="Calibri" panose="020F0502020204030204" pitchFamily="34" charset="0"/>
                      </a:endParaRPr>
                    </a:p>
                  </a:txBody>
                  <a:tcPr marL="7712" marR="7712" marT="7712"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IN" sz="800" u="none" strike="noStrike">
                          <a:effectLst/>
                        </a:rPr>
                        <a:t>Compound Annualized (%)</a:t>
                      </a:r>
                      <a:endParaRPr lang="en-IN" sz="800" b="1" i="0" u="none" strike="noStrike">
                        <a:solidFill>
                          <a:srgbClr val="000000"/>
                        </a:solidFill>
                        <a:effectLst/>
                        <a:latin typeface="Calibri" panose="020F0502020204030204" pitchFamily="34" charset="0"/>
                      </a:endParaRPr>
                    </a:p>
                  </a:txBody>
                  <a:tcPr marL="7712" marR="7712" marT="7712" marB="0" anchor="ct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r>
                        <a:rPr lang="en-IN" sz="800" u="none" strike="noStrike">
                          <a:effectLst/>
                        </a:rPr>
                        <a:t>Since Inception</a:t>
                      </a:r>
                      <a:endParaRPr lang="en-IN" sz="800" b="1"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105889011"/>
                  </a:ext>
                </a:extLst>
              </a:tr>
              <a:tr h="655058">
                <a:tc>
                  <a:txBody>
                    <a:bodyPr/>
                    <a:lstStyle/>
                    <a:p>
                      <a:pPr algn="l" fontAlgn="ctr"/>
                      <a:r>
                        <a:rPr lang="en-IN" sz="800" u="none" strike="noStrike">
                          <a:effectLst/>
                        </a:rPr>
                        <a:t>Scheme Name</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Launch Date</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Category</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Fund Size - August 2024 (Rs Crs)</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Latest NAV (as on 30-09-2024)</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 Year</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 Years</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 Years</a:t>
                      </a:r>
                      <a:endParaRPr lang="en-IN" sz="800" b="1"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5 Years</a:t>
                      </a:r>
                      <a:endParaRPr lang="en-IN" sz="800" b="1" i="0" u="none" strike="noStrike">
                        <a:solidFill>
                          <a:srgbClr val="000000"/>
                        </a:solidFill>
                        <a:effectLst/>
                        <a:latin typeface="Calibri" panose="020F0502020204030204" pitchFamily="34" charset="0"/>
                      </a:endParaRPr>
                    </a:p>
                  </a:txBody>
                  <a:tcPr marL="7712" marR="7712" marT="7712" marB="0" anchor="ctr"/>
                </a:tc>
                <a:tc vMerge="1">
                  <a:txBody>
                    <a:bodyPr/>
                    <a:lstStyle/>
                    <a:p>
                      <a:endParaRPr lang="en-US"/>
                    </a:p>
                  </a:txBody>
                  <a:tcPr/>
                </a:tc>
                <a:extLst>
                  <a:ext uri="{0D108BD9-81ED-4DB2-BD59-A6C34878D82A}">
                    <a16:rowId xmlns:a16="http://schemas.microsoft.com/office/drawing/2014/main" val="4176397172"/>
                  </a:ext>
                </a:extLst>
              </a:tr>
              <a:tr h="232910">
                <a:tc>
                  <a:txBody>
                    <a:bodyPr/>
                    <a:lstStyle/>
                    <a:p>
                      <a:pPr algn="l" fontAlgn="ctr"/>
                      <a:r>
                        <a:rPr lang="en-IN" sz="800" u="none" strike="noStrike">
                          <a:effectLst/>
                        </a:rPr>
                        <a:t>Aditya Birla Sun Life Multi-Cap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07-May-21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Multi 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6317.66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20.64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41.49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30.67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18.94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23.73</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733456840"/>
                  </a:ext>
                </a:extLst>
              </a:tr>
              <a:tr h="232910">
                <a:tc>
                  <a:txBody>
                    <a:bodyPr/>
                    <a:lstStyle/>
                    <a:p>
                      <a:pPr algn="l" fontAlgn="ctr"/>
                      <a:r>
                        <a:rPr lang="en-IN" sz="800" u="none" strike="noStrike">
                          <a:effectLst/>
                        </a:rPr>
                        <a:t>Tata Flexi Cap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06-Sep-18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Flexi 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3075.39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24.47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34.91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25.03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14.78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17.71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15.88</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959279923"/>
                  </a:ext>
                </a:extLst>
              </a:tr>
              <a:tr h="232910">
                <a:tc>
                  <a:txBody>
                    <a:bodyPr/>
                    <a:lstStyle/>
                    <a:p>
                      <a:pPr algn="l" fontAlgn="ctr"/>
                      <a:r>
                        <a:rPr lang="en-IN" sz="800" u="none" strike="noStrike">
                          <a:effectLst/>
                        </a:rPr>
                        <a:t>HDFC Top 100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11-Oct-96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Large 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37783.08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1199.18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37.57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30.71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20.08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20.20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19.49</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686072440"/>
                  </a:ext>
                </a:extLst>
              </a:tr>
              <a:tr h="232910">
                <a:tc>
                  <a:txBody>
                    <a:bodyPr/>
                    <a:lstStyle/>
                    <a:p>
                      <a:pPr algn="l" fontAlgn="ctr"/>
                      <a:r>
                        <a:rPr lang="en-IN" sz="800" u="none" strike="noStrike">
                          <a:effectLst/>
                        </a:rPr>
                        <a:t>Franklin India Prima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01-Dec-93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Midcap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12745.75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2837.26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53.76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36.84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22.48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24.97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20.09</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345348527"/>
                  </a:ext>
                </a:extLst>
              </a:tr>
              <a:tr h="232910">
                <a:tc>
                  <a:txBody>
                    <a:bodyPr/>
                    <a:lstStyle/>
                    <a:p>
                      <a:pPr algn="l" fontAlgn="ctr"/>
                      <a:r>
                        <a:rPr lang="en-IN" sz="800" u="none" strike="noStrike">
                          <a:effectLst/>
                        </a:rPr>
                        <a:t>Kotak Emerging Equity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30-Mar-07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Midcap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51366.36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136.60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48.90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34.37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24.53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29.06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16.10</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972176030"/>
                  </a:ext>
                </a:extLst>
              </a:tr>
              <a:tr h="232910">
                <a:tc>
                  <a:txBody>
                    <a:bodyPr/>
                    <a:lstStyle/>
                    <a:p>
                      <a:pPr algn="l" fontAlgn="ctr"/>
                      <a:r>
                        <a:rPr lang="en-IN" sz="800" u="none" strike="noStrike">
                          <a:effectLst/>
                        </a:rPr>
                        <a:t>Sundaram Small Cap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15-Feb-05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Small 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3502.82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271.04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40.44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35.13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22.93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29.70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18.30</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515682361"/>
                  </a:ext>
                </a:extLst>
              </a:tr>
              <a:tr h="232910">
                <a:tc>
                  <a:txBody>
                    <a:bodyPr/>
                    <a:lstStyle/>
                    <a:p>
                      <a:pPr algn="l" fontAlgn="ctr"/>
                      <a:r>
                        <a:rPr lang="en-IN" sz="800" u="none" strike="noStrike">
                          <a:effectLst/>
                        </a:rPr>
                        <a:t>SBI Focused Equity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17-Sep-04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Focussed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35570.57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344.14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30.96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22.10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13.09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18.80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19.30</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205798515"/>
                  </a:ext>
                </a:extLst>
              </a:tr>
              <a:tr h="360282">
                <a:tc>
                  <a:txBody>
                    <a:bodyPr/>
                    <a:lstStyle/>
                    <a:p>
                      <a:pPr algn="l" fontAlgn="ctr"/>
                      <a:r>
                        <a:rPr lang="en-IN" sz="800" u="none" strike="noStrike">
                          <a:effectLst/>
                        </a:rPr>
                        <a:t>Motilal Oswal Large and Midcap Fund (MOFLM)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17-Oct-19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Large &amp; Midcap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5810.75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33.95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60.12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44.37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26.92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27.95</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154906359"/>
                  </a:ext>
                </a:extLst>
              </a:tr>
              <a:tr h="232910">
                <a:tc>
                  <a:txBody>
                    <a:bodyPr/>
                    <a:lstStyle/>
                    <a:p>
                      <a:pPr algn="l"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561481026"/>
                  </a:ext>
                </a:extLst>
              </a:tr>
              <a:tr h="232910">
                <a:tc>
                  <a:txBody>
                    <a:bodyPr/>
                    <a:lstStyle/>
                    <a:p>
                      <a:pPr algn="l" fontAlgn="ctr"/>
                      <a:r>
                        <a:rPr lang="en-IN" sz="800" u="none" strike="noStrike">
                          <a:effectLst/>
                        </a:rPr>
                        <a:t>Canara Robeco ELSS Tax Saver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02-Feb-09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ELSS</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9048.83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182.99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40.09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26.33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16.63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22.79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20.38</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2419392393"/>
                  </a:ext>
                </a:extLst>
              </a:tr>
              <a:tr h="232910">
                <a:tc>
                  <a:txBody>
                    <a:bodyPr/>
                    <a:lstStyle/>
                    <a:p>
                      <a:pPr algn="l" fontAlgn="ctr"/>
                      <a:r>
                        <a:rPr lang="en-IN" sz="800" u="none" strike="noStrike">
                          <a:effectLst/>
                        </a:rPr>
                        <a:t>HDFC ELSS Taxsaver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31-Mar-96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ELSS</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16422.31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1410.65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47.59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34.73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24.80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23.13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23.92</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2732162267"/>
                  </a:ext>
                </a:extLst>
              </a:tr>
              <a:tr h="232910">
                <a:tc>
                  <a:txBody>
                    <a:bodyPr/>
                    <a:lstStyle/>
                    <a:p>
                      <a:pPr algn="l"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3468706672"/>
                  </a:ext>
                </a:extLst>
              </a:tr>
              <a:tr h="360282">
                <a:tc>
                  <a:txBody>
                    <a:bodyPr/>
                    <a:lstStyle/>
                    <a:p>
                      <a:pPr algn="l" fontAlgn="ctr"/>
                      <a:r>
                        <a:rPr lang="en-IN" sz="800" u="none" strike="noStrike">
                          <a:effectLst/>
                        </a:rPr>
                        <a:t>SBI Magnum Childrens Benefit Fund - Investment Plan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29-Sep-20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Children's Fund</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2693.38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42.41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46.36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34.39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25.38</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43.43</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2224489628"/>
                  </a:ext>
                </a:extLst>
              </a:tr>
              <a:tr h="232910">
                <a:tc>
                  <a:txBody>
                    <a:bodyPr/>
                    <a:lstStyle/>
                    <a:p>
                      <a:pPr algn="l"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1367742003"/>
                  </a:ext>
                </a:extLst>
              </a:tr>
              <a:tr h="232910">
                <a:tc>
                  <a:txBody>
                    <a:bodyPr/>
                    <a:lstStyle/>
                    <a:p>
                      <a:pPr algn="l" fontAlgn="ctr"/>
                      <a:r>
                        <a:rPr lang="en-IN" sz="800" u="none" strike="noStrike">
                          <a:effectLst/>
                        </a:rPr>
                        <a:t>HDFC Balanced Advantage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11-Sep-00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BAF</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95391.46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514.80</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33.79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30.21</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22.63</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21.62</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17.79</a:t>
                      </a:r>
                      <a:endParaRPr lang="en-IN" sz="800" b="0" i="0" u="none" strike="noStrike">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640430342"/>
                  </a:ext>
                </a:extLst>
              </a:tr>
              <a:tr h="356113">
                <a:tc>
                  <a:txBody>
                    <a:bodyPr/>
                    <a:lstStyle/>
                    <a:p>
                      <a:pPr algn="l" fontAlgn="ctr"/>
                      <a:r>
                        <a:rPr lang="en-IN" sz="800" u="none" strike="noStrike">
                          <a:effectLst/>
                        </a:rPr>
                        <a:t>Nippon India Balanced Advantage Fund - Reg - Growth</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15-Nov-04</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BAF</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8802.55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174.99</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25.75</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18.46</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12.87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a:effectLst/>
                        </a:rPr>
                        <a:t>13.87</a:t>
                      </a:r>
                      <a:endParaRPr lang="en-IN" sz="800" b="0" i="0" u="none" strike="noStrike">
                        <a:solidFill>
                          <a:srgbClr val="000000"/>
                        </a:solidFill>
                        <a:effectLst/>
                        <a:latin typeface="Calibri" panose="020F0502020204030204" pitchFamily="34" charset="0"/>
                      </a:endParaRPr>
                    </a:p>
                  </a:txBody>
                  <a:tcPr marL="7712" marR="7712" marT="7712" marB="0" anchor="ctr"/>
                </a:tc>
                <a:tc>
                  <a:txBody>
                    <a:bodyPr/>
                    <a:lstStyle/>
                    <a:p>
                      <a:pPr algn="ctr" fontAlgn="ctr"/>
                      <a:r>
                        <a:rPr lang="en-IN" sz="800" u="none" strike="noStrike" dirty="0">
                          <a:effectLst/>
                        </a:rPr>
                        <a:t>15.48</a:t>
                      </a:r>
                      <a:endParaRPr lang="en-IN" sz="800" b="0" i="0" u="none" strike="noStrike" dirty="0">
                        <a:solidFill>
                          <a:srgbClr val="000000"/>
                        </a:solidFill>
                        <a:effectLst/>
                        <a:latin typeface="Calibri" panose="020F0502020204030204" pitchFamily="34" charset="0"/>
                      </a:endParaRPr>
                    </a:p>
                  </a:txBody>
                  <a:tcPr marL="7712" marR="7712" marT="7712" marB="0" anchor="ctr"/>
                </a:tc>
                <a:extLst>
                  <a:ext uri="{0D108BD9-81ED-4DB2-BD59-A6C34878D82A}">
                    <a16:rowId xmlns:a16="http://schemas.microsoft.com/office/drawing/2014/main" val="2628965186"/>
                  </a:ext>
                </a:extLst>
              </a:tr>
            </a:tbl>
          </a:graphicData>
        </a:graphic>
      </p:graphicFrame>
    </p:spTree>
    <p:extLst>
      <p:ext uri="{BB962C8B-B14F-4D97-AF65-F5344CB8AC3E}">
        <p14:creationId xmlns:p14="http://schemas.microsoft.com/office/powerpoint/2010/main" val="666442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53A2-EF90-8641-8400-4FA4ACCCB11D}"/>
              </a:ext>
            </a:extLst>
          </p:cNvPr>
          <p:cNvSpPr>
            <a:spLocks noGrp="1"/>
          </p:cNvSpPr>
          <p:nvPr>
            <p:ph type="title"/>
          </p:nvPr>
        </p:nvSpPr>
        <p:spPr>
          <a:xfrm>
            <a:off x="720000" y="103800"/>
            <a:ext cx="8596668" cy="1320800"/>
          </a:xfrm>
        </p:spPr>
        <p:txBody>
          <a:bodyPr anchor="ctr" anchorCtr="0">
            <a:normAutofit/>
          </a:bodyPr>
          <a:lstStyle/>
          <a:p>
            <a:r>
              <a:rPr lang="en-US" sz="2500" dirty="0">
                <a:latin typeface="Calibri" panose="020F0502020204030204" pitchFamily="34" charset="0"/>
                <a:cs typeface="Calibri" panose="020F0502020204030204" pitchFamily="34" charset="0"/>
              </a:rPr>
              <a:t>Contact Details</a:t>
            </a:r>
          </a:p>
        </p:txBody>
      </p:sp>
      <p:sp>
        <p:nvSpPr>
          <p:cNvPr id="3" name="Content Placeholder 2">
            <a:extLst>
              <a:ext uri="{FF2B5EF4-FFF2-40B4-BE49-F238E27FC236}">
                <a16:creationId xmlns:a16="http://schemas.microsoft.com/office/drawing/2014/main" id="{7503D6A8-1EC2-A6C7-940D-A868176AB0E2}"/>
              </a:ext>
            </a:extLst>
          </p:cNvPr>
          <p:cNvSpPr>
            <a:spLocks noGrp="1"/>
          </p:cNvSpPr>
          <p:nvPr>
            <p:ph idx="1"/>
          </p:nvPr>
        </p:nvSpPr>
        <p:spPr>
          <a:xfrm>
            <a:off x="720000" y="1533300"/>
            <a:ext cx="8596668" cy="5113430"/>
          </a:xfrm>
        </p:spPr>
        <p:txBody>
          <a:bodyPr anchor="ctr" anchorCtr="0">
            <a:normAutofit/>
          </a:bodyPr>
          <a:lstStyle/>
          <a:p>
            <a:r>
              <a:rPr lang="en-US" dirty="0">
                <a:latin typeface="Calibri" panose="020F0502020204030204" pitchFamily="34" charset="0"/>
                <a:cs typeface="Calibri" panose="020F0502020204030204" pitchFamily="34" charset="0"/>
              </a:rPr>
              <a:t>Gopi Doshi </a:t>
            </a:r>
          </a:p>
          <a:p>
            <a:pPr lvl="1"/>
            <a:r>
              <a:rPr lang="en-US" sz="1800" dirty="0">
                <a:latin typeface="Calibri" panose="020F0502020204030204" pitchFamily="34" charset="0"/>
                <a:cs typeface="Calibri" panose="020F0502020204030204" pitchFamily="34" charset="0"/>
              </a:rPr>
              <a:t>Mobile No. - +91 9821628468</a:t>
            </a:r>
          </a:p>
          <a:p>
            <a:pPr lvl="1"/>
            <a:r>
              <a:rPr lang="en-US" sz="1800" dirty="0">
                <a:latin typeface="Calibri" panose="020F0502020204030204" pitchFamily="34" charset="0"/>
                <a:cs typeface="Calibri" panose="020F0502020204030204" pitchFamily="34" charset="0"/>
              </a:rPr>
              <a:t>Email Id – </a:t>
            </a:r>
            <a:r>
              <a:rPr lang="en-US" sz="1800" dirty="0">
                <a:latin typeface="Calibri" panose="020F0502020204030204" pitchFamily="34" charset="0"/>
                <a:cs typeface="Calibri" panose="020F0502020204030204" pitchFamily="34" charset="0"/>
                <a:hlinkClick r:id="rId2"/>
              </a:rPr>
              <a:t>gopi@nynex.in</a:t>
            </a:r>
            <a:endParaRPr lang="en-US" sz="1800" dirty="0">
              <a:latin typeface="Calibri" panose="020F0502020204030204" pitchFamily="34" charset="0"/>
              <a:cs typeface="Calibri" panose="020F0502020204030204" pitchFamily="34" charset="0"/>
            </a:endParaRPr>
          </a:p>
          <a:p>
            <a:pPr marL="457200" lvl="1" indent="0">
              <a:buNone/>
            </a:pPr>
            <a:endParaRPr lang="en-US" sz="1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Chirag Dholakia </a:t>
            </a:r>
          </a:p>
          <a:p>
            <a:pPr lvl="1"/>
            <a:r>
              <a:rPr lang="en-US" sz="1800" dirty="0">
                <a:latin typeface="Calibri" panose="020F0502020204030204" pitchFamily="34" charset="0"/>
                <a:cs typeface="Calibri" panose="020F0502020204030204" pitchFamily="34" charset="0"/>
              </a:rPr>
              <a:t>Mobile No. - +91 9920990279</a:t>
            </a:r>
          </a:p>
          <a:p>
            <a:pPr lvl="1"/>
            <a:r>
              <a:rPr lang="en-US" sz="1800" dirty="0">
                <a:latin typeface="Calibri" panose="020F0502020204030204" pitchFamily="34" charset="0"/>
                <a:cs typeface="Calibri" panose="020F0502020204030204" pitchFamily="34" charset="0"/>
              </a:rPr>
              <a:t>Email Id – </a:t>
            </a:r>
            <a:r>
              <a:rPr lang="en-US" sz="1800" dirty="0">
                <a:latin typeface="Calibri" panose="020F0502020204030204" pitchFamily="34" charset="0"/>
                <a:cs typeface="Calibri" panose="020F0502020204030204" pitchFamily="34" charset="0"/>
                <a:hlinkClick r:id="rId3"/>
              </a:rPr>
              <a:t>chirag@nynex.in</a:t>
            </a:r>
            <a:endParaRPr lang="en-US" sz="1800" dirty="0">
              <a:latin typeface="Calibri" panose="020F0502020204030204" pitchFamily="34" charset="0"/>
              <a:cs typeface="Calibri" panose="020F0502020204030204" pitchFamily="34" charset="0"/>
            </a:endParaRPr>
          </a:p>
          <a:p>
            <a:pPr lvl="1"/>
            <a:endParaRPr lang="en-US" sz="1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For Home Loans / Mortgages</a:t>
            </a:r>
          </a:p>
          <a:p>
            <a:pPr lvl="1"/>
            <a:r>
              <a:rPr lang="en-US" sz="1800" dirty="0">
                <a:latin typeface="Calibri" panose="020F0502020204030204" pitchFamily="34" charset="0"/>
                <a:cs typeface="Calibri" panose="020F0502020204030204" pitchFamily="34" charset="0"/>
              </a:rPr>
              <a:t>Rakesh Kadam </a:t>
            </a:r>
          </a:p>
          <a:p>
            <a:pPr lvl="1"/>
            <a:r>
              <a:rPr lang="en-US" sz="1800" dirty="0">
                <a:latin typeface="Calibri" panose="020F0502020204030204" pitchFamily="34" charset="0"/>
                <a:cs typeface="Calibri" panose="020F0502020204030204" pitchFamily="34" charset="0"/>
              </a:rPr>
              <a:t>Mobile No. - +91 9920192998</a:t>
            </a:r>
          </a:p>
          <a:p>
            <a:pPr lvl="1"/>
            <a:r>
              <a:rPr lang="en-US" sz="1800" dirty="0">
                <a:latin typeface="Calibri" panose="020F0502020204030204" pitchFamily="34" charset="0"/>
                <a:cs typeface="Calibri" panose="020F0502020204030204" pitchFamily="34" charset="0"/>
              </a:rPr>
              <a:t>Email Id – </a:t>
            </a:r>
            <a:r>
              <a:rPr lang="en-US" sz="1800" dirty="0">
                <a:latin typeface="Calibri" panose="020F0502020204030204" pitchFamily="34" charset="0"/>
                <a:cs typeface="Calibri" panose="020F0502020204030204" pitchFamily="34" charset="0"/>
                <a:hlinkClick r:id="rId4"/>
              </a:rPr>
              <a:t>rakeshkadam@nynexfinserv.com</a:t>
            </a:r>
            <a:r>
              <a:rPr lang="en-US" sz="1800">
                <a:latin typeface="Calibri" panose="020F0502020204030204" pitchFamily="34" charset="0"/>
                <a:cs typeface="Calibri" panose="020F0502020204030204" pitchFamily="34" charset="0"/>
              </a:rPr>
              <a:t>  </a:t>
            </a:r>
            <a:endParaRPr lang="en-US" sz="1800" dirty="0">
              <a:latin typeface="Calibri" panose="020F0502020204030204" pitchFamily="34" charset="0"/>
              <a:cs typeface="Calibri" panose="020F0502020204030204" pitchFamily="34" charset="0"/>
            </a:endParaRPr>
          </a:p>
          <a:p>
            <a:pPr lvl="1"/>
            <a:endParaRPr lang="en-US" sz="1800" dirty="0">
              <a:latin typeface="Calibri" panose="020F0502020204030204" pitchFamily="34" charset="0"/>
              <a:cs typeface="Calibri" panose="020F0502020204030204" pitchFamily="34" charset="0"/>
            </a:endParaRPr>
          </a:p>
          <a:p>
            <a:pPr marL="457200" lvl="1" indent="0">
              <a:buNone/>
            </a:pPr>
            <a:endParaRPr lang="en-US" sz="18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878B8ECB-68C9-B900-DA38-D7CEFC8F275E}"/>
              </a:ext>
            </a:extLst>
          </p:cNvPr>
          <p:cNvSpPr>
            <a:spLocks noGrp="1"/>
          </p:cNvSpPr>
          <p:nvPr>
            <p:ph type="sldNum" sz="quarter" idx="12"/>
          </p:nvPr>
        </p:nvSpPr>
        <p:spPr/>
        <p:txBody>
          <a:bodyPr/>
          <a:lstStyle/>
          <a:p>
            <a:fld id="{8908A19C-4CFF-4905-BE0B-218A1407765A}" type="slidenum">
              <a:rPr lang="en-IN" smtClean="0"/>
              <a:t>26</a:t>
            </a:fld>
            <a:endParaRPr lang="en-IN"/>
          </a:p>
        </p:txBody>
      </p:sp>
    </p:spTree>
    <p:extLst>
      <p:ext uri="{BB962C8B-B14F-4D97-AF65-F5344CB8AC3E}">
        <p14:creationId xmlns:p14="http://schemas.microsoft.com/office/powerpoint/2010/main" val="2717293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4AC7A-AA32-9785-47DA-9D9F2A2BEACD}"/>
              </a:ext>
            </a:extLst>
          </p:cNvPr>
          <p:cNvSpPr>
            <a:spLocks noGrp="1"/>
          </p:cNvSpPr>
          <p:nvPr>
            <p:ph type="title"/>
          </p:nvPr>
        </p:nvSpPr>
        <p:spPr>
          <a:xfrm>
            <a:off x="720000" y="180000"/>
            <a:ext cx="8596668" cy="1320800"/>
          </a:xfrm>
        </p:spPr>
        <p:txBody>
          <a:bodyPr anchor="ctr" anchorCtr="0">
            <a:normAutofit/>
          </a:bodyPr>
          <a:lstStyle/>
          <a:p>
            <a:r>
              <a:rPr lang="en-US" sz="2500" dirty="0">
                <a:latin typeface="Calibri" panose="020F0502020204030204" pitchFamily="34" charset="0"/>
                <a:cs typeface="Calibri" panose="020F0502020204030204" pitchFamily="34" charset="0"/>
              </a:rPr>
              <a:t>Disclosures</a:t>
            </a:r>
          </a:p>
        </p:txBody>
      </p:sp>
      <p:sp>
        <p:nvSpPr>
          <p:cNvPr id="3" name="Content Placeholder 2">
            <a:extLst>
              <a:ext uri="{FF2B5EF4-FFF2-40B4-BE49-F238E27FC236}">
                <a16:creationId xmlns:a16="http://schemas.microsoft.com/office/drawing/2014/main" id="{902536EB-37A2-1D06-5EB4-36AB7F40F461}"/>
              </a:ext>
            </a:extLst>
          </p:cNvPr>
          <p:cNvSpPr>
            <a:spLocks noGrp="1"/>
          </p:cNvSpPr>
          <p:nvPr>
            <p:ph idx="1"/>
          </p:nvPr>
        </p:nvSpPr>
        <p:spPr>
          <a:xfrm>
            <a:off x="720000" y="1800000"/>
            <a:ext cx="8596668" cy="3880773"/>
          </a:xfrm>
        </p:spPr>
        <p:txBody>
          <a:bodyPr anchor="t" anchorCtr="0">
            <a:normAutofit/>
          </a:bodyPr>
          <a:lstStyle/>
          <a:p>
            <a:r>
              <a:rPr lang="en-US" sz="1100" dirty="0">
                <a:solidFill>
                  <a:schemeClr val="tx1"/>
                </a:solidFill>
                <a:latin typeface="Calibri" panose="020F0502020204030204" pitchFamily="34" charset="0"/>
                <a:cs typeface="Calibri" panose="020F0502020204030204" pitchFamily="34" charset="0"/>
              </a:rPr>
              <a:t>For Mutual Funds , all the returns are as on 30</a:t>
            </a:r>
            <a:r>
              <a:rPr lang="en-US" sz="1100" baseline="30000" dirty="0">
                <a:solidFill>
                  <a:schemeClr val="tx1"/>
                </a:solidFill>
                <a:latin typeface="Calibri" panose="020F0502020204030204" pitchFamily="34" charset="0"/>
                <a:cs typeface="Calibri" panose="020F0502020204030204" pitchFamily="34" charset="0"/>
              </a:rPr>
              <a:t>th</a:t>
            </a:r>
            <a:r>
              <a:rPr lang="en-US" sz="1100" dirty="0">
                <a:solidFill>
                  <a:schemeClr val="tx1"/>
                </a:solidFill>
                <a:latin typeface="Calibri" panose="020F0502020204030204" pitchFamily="34" charset="0"/>
                <a:cs typeface="Calibri" panose="020F0502020204030204" pitchFamily="34" charset="0"/>
              </a:rPr>
              <a:t> September, 2024 and AUM is as on 31</a:t>
            </a:r>
            <a:r>
              <a:rPr lang="en-US" sz="1100" baseline="30000" dirty="0">
                <a:solidFill>
                  <a:schemeClr val="tx1"/>
                </a:solidFill>
                <a:latin typeface="Calibri" panose="020F0502020204030204" pitchFamily="34" charset="0"/>
                <a:cs typeface="Calibri" panose="020F0502020204030204" pitchFamily="34" charset="0"/>
              </a:rPr>
              <a:t>st</a:t>
            </a:r>
            <a:r>
              <a:rPr lang="en-US" sz="1100" dirty="0">
                <a:solidFill>
                  <a:schemeClr val="tx1"/>
                </a:solidFill>
                <a:latin typeface="Calibri" panose="020F0502020204030204" pitchFamily="34" charset="0"/>
                <a:cs typeface="Calibri" panose="020F0502020204030204" pitchFamily="34" charset="0"/>
              </a:rPr>
              <a:t> August, 2024.</a:t>
            </a:r>
          </a:p>
          <a:p>
            <a:r>
              <a:rPr lang="en-US" sz="1100" dirty="0">
                <a:solidFill>
                  <a:schemeClr val="tx1"/>
                </a:solidFill>
                <a:latin typeface="Calibri" panose="020F0502020204030204" pitchFamily="34" charset="0"/>
                <a:cs typeface="Calibri" panose="020F0502020204030204" pitchFamily="34" charset="0"/>
              </a:rPr>
              <a:t>PMS &amp; AIF returns are as on 30</a:t>
            </a:r>
            <a:r>
              <a:rPr lang="en-US" sz="1100" baseline="30000" dirty="0">
                <a:solidFill>
                  <a:schemeClr val="tx1"/>
                </a:solidFill>
                <a:latin typeface="Calibri" panose="020F0502020204030204" pitchFamily="34" charset="0"/>
                <a:cs typeface="Calibri" panose="020F0502020204030204" pitchFamily="34" charset="0"/>
              </a:rPr>
              <a:t>th </a:t>
            </a:r>
            <a:r>
              <a:rPr lang="en-US" sz="1100" dirty="0">
                <a:solidFill>
                  <a:schemeClr val="tx1"/>
                </a:solidFill>
                <a:latin typeface="Calibri" panose="020F0502020204030204" pitchFamily="34" charset="0"/>
                <a:cs typeface="Calibri" panose="020F0502020204030204" pitchFamily="34" charset="0"/>
              </a:rPr>
              <a:t>September, 2024.</a:t>
            </a:r>
          </a:p>
          <a:p>
            <a:r>
              <a:rPr lang="en-IN" sz="1100" dirty="0">
                <a:solidFill>
                  <a:schemeClr val="tx1"/>
                </a:solidFill>
                <a:effectLst/>
                <a:latin typeface="Calibri" panose="020F0502020204030204" pitchFamily="34" charset="0"/>
                <a:cs typeface="Calibri" panose="020F0502020204030204" pitchFamily="34" charset="0"/>
              </a:rPr>
              <a:t>Nothing contained herein, including past performance, shall constitute any representation or warranty as to future performance.</a:t>
            </a:r>
          </a:p>
          <a:p>
            <a:r>
              <a:rPr lang="en-IN" sz="1100" dirty="0">
                <a:solidFill>
                  <a:schemeClr val="tx1"/>
                </a:solidFill>
                <a:effectLst/>
                <a:latin typeface="Calibri" panose="020F0502020204030204" pitchFamily="34" charset="0"/>
                <a:cs typeface="Calibri" panose="020F0502020204030204" pitchFamily="34" charset="0"/>
              </a:rPr>
              <a:t>For AIF – Please refer to Private Placement Memorandum (PPM) for complete details on the fund.</a:t>
            </a:r>
          </a:p>
          <a:p>
            <a:r>
              <a:rPr lang="en-IN" sz="1100" dirty="0">
                <a:solidFill>
                  <a:schemeClr val="tx1"/>
                </a:solidFill>
                <a:latin typeface="Calibri" panose="020F0502020204030204" pitchFamily="34" charset="0"/>
                <a:cs typeface="Calibri" panose="020F0502020204030204" pitchFamily="34" charset="0"/>
              </a:rPr>
              <a:t>Past performance is no guarantee of future results.</a:t>
            </a:r>
          </a:p>
          <a:p>
            <a:pPr marL="0" indent="0">
              <a:buNone/>
            </a:pPr>
            <a:endParaRPr lang="en-IN" sz="1100" dirty="0">
              <a:effectLst/>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3F858A93-2117-11D4-A85E-22C91E4C0754}"/>
              </a:ext>
            </a:extLst>
          </p:cNvPr>
          <p:cNvSpPr>
            <a:spLocks noGrp="1"/>
          </p:cNvSpPr>
          <p:nvPr>
            <p:ph type="sldNum" sz="quarter" idx="12"/>
          </p:nvPr>
        </p:nvSpPr>
        <p:spPr/>
        <p:txBody>
          <a:bodyPr/>
          <a:lstStyle/>
          <a:p>
            <a:fld id="{8908A19C-4CFF-4905-BE0B-218A1407765A}" type="slidenum">
              <a:rPr lang="en-IN" smtClean="0"/>
              <a:t>27</a:t>
            </a:fld>
            <a:endParaRPr lang="en-IN"/>
          </a:p>
        </p:txBody>
      </p:sp>
    </p:spTree>
    <p:extLst>
      <p:ext uri="{BB962C8B-B14F-4D97-AF65-F5344CB8AC3E}">
        <p14:creationId xmlns:p14="http://schemas.microsoft.com/office/powerpoint/2010/main" val="4292528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CF22A-86D2-1332-9441-F9ED7C550CB2}"/>
              </a:ext>
            </a:extLst>
          </p:cNvPr>
          <p:cNvSpPr>
            <a:spLocks noGrp="1"/>
          </p:cNvSpPr>
          <p:nvPr>
            <p:ph type="ctrTitle"/>
          </p:nvPr>
        </p:nvSpPr>
        <p:spPr>
          <a:xfrm>
            <a:off x="1465801" y="1878402"/>
            <a:ext cx="7532664" cy="2418010"/>
          </a:xfrm>
        </p:spPr>
        <p:txBody>
          <a:bodyPr anchor="ctr">
            <a:normAutofit/>
          </a:bodyPr>
          <a:lstStyle/>
          <a:p>
            <a:pPr algn="ctr"/>
            <a:r>
              <a:rPr lang="en-US" sz="6000" b="1" dirty="0">
                <a:latin typeface="Calibri" panose="020F0502020204030204" pitchFamily="34" charset="0"/>
                <a:cs typeface="Calibri" panose="020F0502020204030204" pitchFamily="34" charset="0"/>
              </a:rPr>
              <a:t>Thank You</a:t>
            </a:r>
            <a:endParaRPr lang="en-IN" sz="6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96525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13043</TotalTime>
  <Words>3763</Words>
  <Application>Microsoft Macintosh PowerPoint</Application>
  <PresentationFormat>Widescreen</PresentationFormat>
  <Paragraphs>849</Paragraphs>
  <Slides>28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Symbol</vt:lpstr>
      <vt:lpstr>Times New Roman</vt:lpstr>
      <vt:lpstr>Trebuchet MS</vt:lpstr>
      <vt:lpstr>Wingdings</vt:lpstr>
      <vt:lpstr>Wingdings 3</vt:lpstr>
      <vt:lpstr>Facet</vt:lpstr>
      <vt:lpstr>NYNEX FINSERV </vt:lpstr>
      <vt:lpstr>Our Mission</vt:lpstr>
      <vt:lpstr>Our Vision</vt:lpstr>
      <vt:lpstr>Core Values</vt:lpstr>
      <vt:lpstr>Co-Founders</vt:lpstr>
      <vt:lpstr>PowerPoint Presentation</vt:lpstr>
      <vt:lpstr>PowerPoint Presentation</vt:lpstr>
      <vt:lpstr>Products Offered – Financial</vt:lpstr>
      <vt:lpstr>Products Offered – Financial</vt:lpstr>
      <vt:lpstr>Products Offered – Real Estate</vt:lpstr>
      <vt:lpstr>INVESTMENT PRODUCT  OFFERINGS</vt:lpstr>
      <vt:lpstr>Investment Recommendations</vt:lpstr>
      <vt:lpstr>Investment Recommendations – AIF (New Fund Offer) ValueQuest – VQ FasterCap Fund – AIF – Cat 3 – Open Ended </vt:lpstr>
      <vt:lpstr>Investment Recommendations – AIF (New Fund Offer) ValueQuest – VQ FasterCap Fund – AIF – Cat 3 – Open Ended</vt:lpstr>
      <vt:lpstr>PowerPoint Presentation</vt:lpstr>
      <vt:lpstr>Investment Recommendations – AIF Alchemy Leaders of Tomorrow AIF – Cat 3 – Open Ended</vt:lpstr>
      <vt:lpstr>Investment Recommendations – AIF Buoyant Opportunities AIF – Cat 3 – Open Ended</vt:lpstr>
      <vt:lpstr>Investment Recommendations – PMS ValueQuest Platinum Fund </vt:lpstr>
      <vt:lpstr>Investment Recommendations – PMS Alchemy High Growth Select Stock Fund</vt:lpstr>
      <vt:lpstr>Investment Recommendations – PMS UNIFI Capital – The Blended Rangoli Fund</vt:lpstr>
      <vt:lpstr>Investment Recommendations – PMS UNIFI Capital – The Blended Rangoli Fund</vt:lpstr>
      <vt:lpstr>Investment Recommendations – PMS Negen Special Situation &amp; Technology Fund</vt:lpstr>
      <vt:lpstr>Investment Recommendations – PMS Buoyant Opportunities Fund</vt:lpstr>
      <vt:lpstr>Investment Recommendations – PMS ValueQuest Growth Fund</vt:lpstr>
      <vt:lpstr>Investment Recommendations –  Mutual Funds</vt:lpstr>
      <vt:lpstr>Contact Details</vt:lpstr>
      <vt:lpstr>Disclosures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NYNEX FINSERV PRIVATE LIMITED</dc:title>
  <dc:creator>Gopi Doshi</dc:creator>
  <cp:lastModifiedBy>Gopi Doshi</cp:lastModifiedBy>
  <cp:revision>304</cp:revision>
  <cp:lastPrinted>2024-05-29T07:04:12Z</cp:lastPrinted>
  <dcterms:created xsi:type="dcterms:W3CDTF">2022-06-11T09:22:40Z</dcterms:created>
  <dcterms:modified xsi:type="dcterms:W3CDTF">2024-10-10T12:52:57Z</dcterms:modified>
</cp:coreProperties>
</file>